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27" r:id="rId2"/>
    <p:sldId id="359" r:id="rId3"/>
    <p:sldId id="383" r:id="rId4"/>
    <p:sldId id="427" r:id="rId5"/>
    <p:sldId id="269" r:id="rId6"/>
    <p:sldId id="423" r:id="rId7"/>
    <p:sldId id="268" r:id="rId8"/>
    <p:sldId id="262" r:id="rId9"/>
    <p:sldId id="422" r:id="rId10"/>
    <p:sldId id="279" r:id="rId11"/>
    <p:sldId id="265" r:id="rId12"/>
    <p:sldId id="290" r:id="rId13"/>
    <p:sldId id="409" r:id="rId14"/>
    <p:sldId id="415" r:id="rId15"/>
    <p:sldId id="416" r:id="rId16"/>
    <p:sldId id="385" r:id="rId17"/>
    <p:sldId id="267" r:id="rId18"/>
    <p:sldId id="280" r:id="rId19"/>
    <p:sldId id="283" r:id="rId20"/>
    <p:sldId id="428" r:id="rId21"/>
    <p:sldId id="429" r:id="rId22"/>
    <p:sldId id="430" r:id="rId23"/>
    <p:sldId id="431" r:id="rId24"/>
    <p:sldId id="432" r:id="rId25"/>
    <p:sldId id="433" r:id="rId26"/>
    <p:sldId id="434" r:id="rId27"/>
  </p:sldIdLst>
  <p:sldSz cx="9144000" cy="6858000" type="screen4x3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8DC8C-0EFA-4EB6-A4FC-3F169CB4BE1E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AA5FA-717F-47D9-A9DA-778C2A52B44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8353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2E409-7BB2-403D-80A0-2F6641B51317}" type="datetimeFigureOut">
              <a:rPr lang="nb-NO" smtClean="0"/>
              <a:t>28.10.15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552"/>
            <a:ext cx="5438140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1258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F29EF-0ADA-4024-BC3D-8B201A7CDB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211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953E6-5E37-471F-9C70-EA5AD79DCF9B}" type="datetimeFigureOut">
              <a:rPr lang="nb-NO" smtClean="0"/>
              <a:pPr/>
              <a:t>28.10.15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F79A1-76D9-4041-8E1B-636B66106ED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ond@trondhaukedal.no" TargetMode="External"/><Relationship Id="rId4" Type="http://schemas.openxmlformats.org/officeDocument/2006/relationships/hyperlink" Target="http://www.trondhaukedal.no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32.jpeg"/><Relationship Id="rId5" Type="http://schemas.openxmlformats.org/officeDocument/2006/relationships/image" Target="../media/image29.jpe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915816" y="4221088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trond@trondhaukedal.no</a:t>
            </a:r>
            <a:endParaRPr lang="nb-NO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www.trondhaukedal.no</a:t>
            </a:r>
            <a:endParaRPr lang="nb-NO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nb-NO" dirty="0" smtClean="0"/>
              <a:t>Trond Haukedal AS</a:t>
            </a:r>
          </a:p>
          <a:p>
            <a:r>
              <a:rPr lang="nb-NO" dirty="0" smtClean="0"/>
              <a:t>+47 95 80 95 44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644518" y="1772816"/>
            <a:ext cx="62836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/>
              <a:t>Norsk Forening for Rett Syndrom </a:t>
            </a:r>
          </a:p>
          <a:p>
            <a:pPr algn="ctr"/>
            <a:r>
              <a:rPr lang="nb-NO" sz="2400" b="1" dirty="0" smtClean="0"/>
              <a:t>   Fagseminar</a:t>
            </a:r>
            <a:endParaRPr lang="nb-NO" b="1" dirty="0" smtClean="0"/>
          </a:p>
          <a:p>
            <a:pPr algn="ctr"/>
            <a:endParaRPr lang="nb-NO" sz="2000" b="1" dirty="0" smtClean="0"/>
          </a:p>
          <a:p>
            <a:pPr algn="ctr"/>
            <a:r>
              <a:rPr lang="nb-NO" sz="2000" b="1" dirty="0" smtClean="0"/>
              <a:t>Oslo den 17 oktober 2015</a:t>
            </a:r>
          </a:p>
          <a:p>
            <a:pPr algn="ctr"/>
            <a:endParaRPr lang="nb-NO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23528" y="404664"/>
            <a:ext cx="8280920" cy="646331"/>
          </a:xfrm>
          <a:prstGeom prst="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3600" b="1" dirty="0" smtClean="0"/>
              <a:t>      «Hei Solstråle – God Morgen Solstråle» </a:t>
            </a:r>
            <a:r>
              <a:rPr lang="nb-NO" sz="2800" b="1" dirty="0" smtClean="0"/>
              <a:t>                                                                   </a:t>
            </a:r>
            <a:endParaRPr lang="nb-NO" sz="300" b="1" dirty="0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55" y="4849855"/>
            <a:ext cx="206626" cy="206626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98075" flipV="1">
            <a:off x="2693189" y="5134878"/>
            <a:ext cx="152355" cy="202124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592" y="4365968"/>
            <a:ext cx="249761" cy="159847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55" y="4574783"/>
            <a:ext cx="205264" cy="222369"/>
          </a:xfrm>
          <a:prstGeom prst="rect">
            <a:avLst/>
          </a:prstGeom>
        </p:spPr>
      </p:pic>
      <p:pic>
        <p:nvPicPr>
          <p:cNvPr id="21506" name="Picture 2" descr="http://bt.mnocdn.no/incoming/article3001069.ece/ALTERNATES/w580c23/Trond+Haukedal.jpg?updated=07112013074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7516" y="1915700"/>
            <a:ext cx="2276252" cy="3396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3463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323528" y="85427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Det «store» spørsmålet …</a:t>
            </a:r>
            <a:endParaRPr lang="nb-NO" sz="2800" b="1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2081743" cy="3235063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2591780" y="2132856"/>
            <a:ext cx="6262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Hvordan må ting være tilrettelagt og på plass </a:t>
            </a:r>
          </a:p>
          <a:p>
            <a:r>
              <a:rPr lang="nb-NO" sz="2400" b="1" dirty="0" smtClean="0"/>
              <a:t>inni meg og rundt meg</a:t>
            </a:r>
            <a:r>
              <a:rPr lang="nb-NO" sz="2400" dirty="0" smtClean="0"/>
              <a:t>, - for at jeg skal </a:t>
            </a:r>
          </a:p>
          <a:p>
            <a:r>
              <a:rPr lang="nb-NO" sz="2400" dirty="0" smtClean="0"/>
              <a:t>kunne fungere optimalt og yte 100 % som </a:t>
            </a:r>
            <a:r>
              <a:rPr lang="nb-NO" sz="2400" b="1" dirty="0" smtClean="0"/>
              <a:t>menneske og medmenneske</a:t>
            </a:r>
            <a:r>
              <a:rPr lang="nb-NO" sz="2400" dirty="0" smtClean="0"/>
              <a:t>?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303289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284903" y="630507"/>
            <a:ext cx="3479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Enkeltindividets potensiale ……</a:t>
            </a:r>
            <a:endParaRPr lang="nb-NO" sz="2000" b="1" dirty="0"/>
          </a:p>
        </p:txBody>
      </p:sp>
      <p:sp>
        <p:nvSpPr>
          <p:cNvPr id="5" name="Ellipse 4"/>
          <p:cNvSpPr/>
          <p:nvPr/>
        </p:nvSpPr>
        <p:spPr>
          <a:xfrm>
            <a:off x="1662361" y="1700808"/>
            <a:ext cx="2621607" cy="2592288"/>
          </a:xfrm>
          <a:prstGeom prst="ellipse">
            <a:avLst/>
          </a:prstGeom>
          <a:solidFill>
            <a:srgbClr val="FFC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946" y="2751159"/>
            <a:ext cx="1423662" cy="14659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Ellipse 5"/>
          <p:cNvSpPr/>
          <p:nvPr/>
        </p:nvSpPr>
        <p:spPr>
          <a:xfrm>
            <a:off x="2466682" y="2420888"/>
            <a:ext cx="144016" cy="14558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3343275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3429000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920" y="2420888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Bue 8"/>
          <p:cNvSpPr/>
          <p:nvPr/>
        </p:nvSpPr>
        <p:spPr>
          <a:xfrm rot="8970641">
            <a:off x="4314961" y="3057526"/>
            <a:ext cx="914400" cy="914400"/>
          </a:xfrm>
          <a:prstGeom prst="arc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651">
            <a:off x="2398306" y="3303057"/>
            <a:ext cx="920710" cy="25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40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286000" y="5177688"/>
            <a:ext cx="381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457200">
              <a:buFontTx/>
              <a:buAutoNum type="arabicPeriod"/>
            </a:pPr>
            <a:r>
              <a:rPr lang="nb-NO" sz="1600" b="1" dirty="0">
                <a:ea typeface="ＭＳ Ｐゴシック" pitchFamily="34" charset="-128"/>
              </a:rPr>
              <a:t>Bestem deg for </a:t>
            </a:r>
            <a:r>
              <a:rPr lang="nb-NO" sz="1600" b="1" dirty="0" smtClean="0">
                <a:ea typeface="ＭＳ Ｐゴシック" pitchFamily="34" charset="-128"/>
              </a:rPr>
              <a:t>at du er god nok</a:t>
            </a:r>
            <a:endParaRPr lang="nb-NO" sz="1600" b="1" dirty="0">
              <a:ea typeface="ＭＳ Ｐゴシック" pitchFamily="34" charset="-128"/>
            </a:endParaRPr>
          </a:p>
          <a:p>
            <a:pPr marL="342900" indent="-342900" defTabSz="457200"/>
            <a:r>
              <a:rPr lang="nb-NO" sz="1600" dirty="0">
                <a:ea typeface="ＭＳ Ｐゴシック" pitchFamily="34" charset="-128"/>
              </a:rPr>
              <a:t>			</a:t>
            </a:r>
            <a:r>
              <a:rPr lang="nb-NO" sz="1600" dirty="0" smtClean="0">
                <a:ea typeface="ＭＳ Ｐゴシック" pitchFamily="34" charset="-128"/>
              </a:rPr>
              <a:t>(velg holdning</a:t>
            </a:r>
            <a:r>
              <a:rPr lang="nb-NO" sz="1600" dirty="0">
                <a:ea typeface="ＭＳ Ｐゴシック" pitchFamily="34" charset="-128"/>
              </a:rPr>
              <a:t>)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 rot="-3316092">
            <a:off x="1622338" y="2167502"/>
            <a:ext cx="24734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nb-NO" sz="1600" b="1" dirty="0">
                <a:ea typeface="ＭＳ Ｐゴシック" pitchFamily="34" charset="-128"/>
              </a:rPr>
              <a:t>2. Lær å forstå hvem du er!</a:t>
            </a:r>
          </a:p>
          <a:p>
            <a:pPr algn="ctr" defTabSz="457200"/>
            <a:r>
              <a:rPr lang="nb-NO" sz="1600" dirty="0" smtClean="0">
                <a:ea typeface="ＭＳ Ｐゴシック" pitchFamily="34" charset="-128"/>
              </a:rPr>
              <a:t>(</a:t>
            </a:r>
            <a:r>
              <a:rPr lang="nb-NO" sz="1600" dirty="0">
                <a:ea typeface="ＭＳ Ｐゴシック" pitchFamily="34" charset="-128"/>
              </a:rPr>
              <a:t>kunnskapstilførsel)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 rot="3432151">
            <a:off x="4268541" y="2314345"/>
            <a:ext cx="44042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nb-NO" sz="1600" b="1" dirty="0">
                <a:ea typeface="ＭＳ Ｐゴシック" pitchFamily="34" charset="-128"/>
              </a:rPr>
              <a:t>3. Tren på å være deg selv. Bygg opp egenverdien.</a:t>
            </a:r>
          </a:p>
          <a:p>
            <a:pPr defTabSz="457200"/>
            <a:r>
              <a:rPr lang="nb-NO" sz="1600" dirty="0">
                <a:ea typeface="ＭＳ Ｐゴシック" pitchFamily="34" charset="-128"/>
              </a:rPr>
              <a:t>	</a:t>
            </a:r>
            <a:r>
              <a:rPr lang="nb-NO" sz="1600" dirty="0" smtClean="0">
                <a:ea typeface="ＭＳ Ｐゴシック" pitchFamily="34" charset="-128"/>
              </a:rPr>
              <a:t>(</a:t>
            </a:r>
            <a:r>
              <a:rPr lang="nb-NO" sz="1600" dirty="0">
                <a:ea typeface="ＭＳ Ｐゴシック" pitchFamily="34" charset="-128"/>
              </a:rPr>
              <a:t>praktisk </a:t>
            </a:r>
            <a:r>
              <a:rPr lang="nb-NO" sz="1600" dirty="0" smtClean="0">
                <a:ea typeface="ＭＳ Ｐゴシック" pitchFamily="34" charset="-128"/>
              </a:rPr>
              <a:t>trening, «</a:t>
            </a:r>
            <a:r>
              <a:rPr lang="nb-NO" sz="1600" dirty="0" err="1" smtClean="0">
                <a:ea typeface="ＭＳ Ｐゴシック" pitchFamily="34" charset="-128"/>
              </a:rPr>
              <a:t>fake</a:t>
            </a:r>
            <a:r>
              <a:rPr lang="nb-NO" sz="1600" dirty="0" smtClean="0">
                <a:ea typeface="ＭＳ Ｐゴシック" pitchFamily="34" charset="-128"/>
              </a:rPr>
              <a:t> it </a:t>
            </a:r>
            <a:r>
              <a:rPr lang="nb-NO" sz="1600" dirty="0" err="1" smtClean="0">
                <a:ea typeface="ＭＳ Ｐゴシック" pitchFamily="34" charset="-128"/>
              </a:rPr>
              <a:t>until</a:t>
            </a:r>
            <a:r>
              <a:rPr lang="nb-NO" sz="1600" dirty="0" smtClean="0">
                <a:ea typeface="ＭＳ Ｐゴシック" pitchFamily="34" charset="-128"/>
              </a:rPr>
              <a:t> </a:t>
            </a:r>
            <a:r>
              <a:rPr lang="nb-NO" sz="1600" dirty="0" err="1" smtClean="0">
                <a:ea typeface="ＭＳ Ｐゴシック" pitchFamily="34" charset="-128"/>
              </a:rPr>
              <a:t>you</a:t>
            </a:r>
            <a:r>
              <a:rPr lang="nb-NO" sz="1600" dirty="0" smtClean="0">
                <a:ea typeface="ＭＳ Ｐゴシック" pitchFamily="34" charset="-128"/>
              </a:rPr>
              <a:t> make it»)</a:t>
            </a:r>
            <a:endParaRPr lang="nb-NO" sz="1600" dirty="0">
              <a:ea typeface="ＭＳ Ｐゴシック" pitchFamily="34" charset="-128"/>
            </a:endParaRPr>
          </a:p>
        </p:txBody>
      </p:sp>
      <p:sp>
        <p:nvSpPr>
          <p:cNvPr id="8" name="Likebent trekant 7"/>
          <p:cNvSpPr>
            <a:spLocks noChangeArrowheads="1"/>
          </p:cNvSpPr>
          <p:nvPr/>
        </p:nvSpPr>
        <p:spPr bwMode="auto">
          <a:xfrm>
            <a:off x="1681163" y="437413"/>
            <a:ext cx="5975350" cy="458787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6000">
                <a:schemeClr val="accent1">
                  <a:tint val="44500"/>
                  <a:satMod val="160000"/>
                  <a:alpha val="4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  <a:tileRect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nn-NO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200400" y="2823426"/>
            <a:ext cx="28956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/>
            <a:r>
              <a:rPr lang="nb-NO" sz="2500" b="1" dirty="0">
                <a:ea typeface="ＭＳ Ｐゴシック" pitchFamily="34" charset="-128"/>
              </a:rPr>
              <a:t>PERSONLIG UTVIKLING</a:t>
            </a:r>
          </a:p>
        </p:txBody>
      </p:sp>
    </p:spTree>
    <p:extLst>
      <p:ext uri="{BB962C8B-B14F-4D97-AF65-F5344CB8AC3E}">
        <p14:creationId xmlns:p14="http://schemas.microsoft.com/office/powerpoint/2010/main" val="89603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683568" y="1012666"/>
            <a:ext cx="3283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Den robuste personligheten </a:t>
            </a:r>
            <a:endParaRPr lang="nb-NO" sz="20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83568" y="1837684"/>
            <a:ext cx="8236807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Personlig trygghet og egenbevissthet:</a:t>
            </a:r>
            <a:endParaRPr lang="nb-NO" dirty="0" smtClean="0"/>
          </a:p>
          <a:p>
            <a:r>
              <a:rPr lang="nb-NO" dirty="0" smtClean="0"/>
              <a:t>     Oversikt og bevissthet over egne ressurser. Målbevisst. Ydmyk og respektfull i sitt </a:t>
            </a:r>
          </a:p>
          <a:p>
            <a:r>
              <a:rPr lang="nb-NO" dirty="0"/>
              <a:t> </a:t>
            </a:r>
            <a:r>
              <a:rPr lang="nb-NO" dirty="0" smtClean="0"/>
              <a:t>    møte med andre mennesker. Åpen og positiv.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Holdning og engasjement: </a:t>
            </a:r>
            <a:endParaRPr lang="nb-NO" dirty="0" smtClean="0"/>
          </a:p>
          <a:p>
            <a:r>
              <a:rPr lang="nb-NO" sz="2000" b="1" dirty="0"/>
              <a:t> </a:t>
            </a:r>
            <a:r>
              <a:rPr lang="nb-NO" sz="2000" b="1" dirty="0" smtClean="0"/>
              <a:t>    </a:t>
            </a:r>
            <a:r>
              <a:rPr lang="nb-NO" dirty="0" smtClean="0"/>
              <a:t>Evne til å tro på seg selv. Er tilstede i eget liv og bruker energien konstruktivt. Våger</a:t>
            </a:r>
          </a:p>
          <a:p>
            <a:r>
              <a:rPr lang="nb-NO" dirty="0" smtClean="0"/>
              <a:t>     å delta fullt og helhjertet i livets mange situasjoner.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Offensiv, våger å ta utfordringer:</a:t>
            </a:r>
          </a:p>
          <a:p>
            <a:r>
              <a:rPr lang="nb-NO" sz="2000" b="1" dirty="0"/>
              <a:t> </a:t>
            </a:r>
            <a:r>
              <a:rPr lang="nb-NO" sz="2000" b="1" dirty="0" smtClean="0"/>
              <a:t>    </a:t>
            </a:r>
            <a:r>
              <a:rPr lang="nb-NO" dirty="0"/>
              <a:t>Ø</a:t>
            </a:r>
            <a:r>
              <a:rPr lang="nb-NO" dirty="0" smtClean="0"/>
              <a:t>nsker og våger å bli utfordret og stimulert. Tolererer usikkerhet og vet at </a:t>
            </a:r>
          </a:p>
          <a:p>
            <a:r>
              <a:rPr lang="nb-NO" dirty="0"/>
              <a:t> </a:t>
            </a:r>
            <a:r>
              <a:rPr lang="nb-NO" dirty="0" smtClean="0"/>
              <a:t>    enkelte tilbakeslag er naturlig og lærerikt.</a:t>
            </a:r>
            <a:endParaRPr lang="nb-NO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212559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398">
            <a:off x="4499992" y="2367252"/>
            <a:ext cx="1908087" cy="1892186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819728" y="1421290"/>
            <a:ext cx="6313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Kunnskap, Kompetanse, erfaringer og intellektuelle ferdigheter</a:t>
            </a:r>
          </a:p>
          <a:p>
            <a:r>
              <a:rPr lang="nb-NO" b="1" dirty="0"/>
              <a:t> </a:t>
            </a:r>
            <a:r>
              <a:rPr lang="nb-NO" dirty="0"/>
              <a:t>utgjør </a:t>
            </a:r>
            <a:r>
              <a:rPr lang="nb-NO" b="1" dirty="0"/>
              <a:t>karosseriet </a:t>
            </a:r>
            <a:r>
              <a:rPr lang="nb-NO" dirty="0"/>
              <a:t>i det fartøyet som skal føre oss inn i framtiden.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19728" y="2456503"/>
            <a:ext cx="2738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Selvbildet </a:t>
            </a:r>
            <a:r>
              <a:rPr lang="nb-NO" dirty="0"/>
              <a:t>vårt er </a:t>
            </a:r>
            <a:r>
              <a:rPr lang="nb-NO" b="1" dirty="0"/>
              <a:t>motoren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819728" y="3214717"/>
            <a:ext cx="254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Motivasjon </a:t>
            </a:r>
            <a:r>
              <a:rPr lang="nb-NO" dirty="0"/>
              <a:t>er</a:t>
            </a:r>
            <a:r>
              <a:rPr lang="nb-NO" b="1" dirty="0"/>
              <a:t> bensinen</a:t>
            </a:r>
            <a:r>
              <a:rPr lang="nb-NO" dirty="0"/>
              <a:t>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118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2862954" y="380156"/>
            <a:ext cx="2298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Veien til motivasjon</a:t>
            </a:r>
            <a:endParaRPr lang="nb-NO" sz="20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076055" y="2343943"/>
            <a:ext cx="2184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0000"/>
                </a:solidFill>
              </a:rPr>
              <a:t>MOTIVASJON</a:t>
            </a:r>
            <a:endParaRPr lang="nb-NO" sz="2800" b="1" dirty="0">
              <a:solidFill>
                <a:srgbClr val="FF0000"/>
              </a:solidFill>
            </a:endParaRPr>
          </a:p>
        </p:txBody>
      </p:sp>
      <p:sp>
        <p:nvSpPr>
          <p:cNvPr id="5" name="Pil ned 4"/>
          <p:cNvSpPr/>
          <p:nvPr/>
        </p:nvSpPr>
        <p:spPr>
          <a:xfrm rot="16200000">
            <a:off x="4187954" y="2220369"/>
            <a:ext cx="242316" cy="77036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1454971" y="4869160"/>
            <a:ext cx="764633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KRAV</a:t>
            </a:r>
            <a:endParaRPr lang="nb-NO" sz="2000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832469" y="1372126"/>
            <a:ext cx="233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Aksept / anerkjennelse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454971" y="2542046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Tillit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259632" y="3645024"/>
            <a:ext cx="99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Trygghet</a:t>
            </a:r>
            <a:endParaRPr lang="nb-NO" dirty="0"/>
          </a:p>
        </p:txBody>
      </p:sp>
      <p:cxnSp>
        <p:nvCxnSpPr>
          <p:cNvPr id="12" name="Rett pil 11"/>
          <p:cNvCxnSpPr/>
          <p:nvPr/>
        </p:nvCxnSpPr>
        <p:spPr>
          <a:xfrm>
            <a:off x="1732510" y="1988840"/>
            <a:ext cx="0" cy="495555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54" y="4149080"/>
            <a:ext cx="1889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55" y="3000499"/>
            <a:ext cx="1889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25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043608" y="692696"/>
            <a:ext cx="2525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Hvorfor er «jeg» her ?</a:t>
            </a:r>
            <a:endParaRPr lang="nb-NO" sz="2000" b="1" dirty="0"/>
          </a:p>
        </p:txBody>
      </p:sp>
      <p:sp>
        <p:nvSpPr>
          <p:cNvPr id="4" name="Ellipse 3"/>
          <p:cNvSpPr/>
          <p:nvPr/>
        </p:nvSpPr>
        <p:spPr>
          <a:xfrm>
            <a:off x="2771800" y="2006352"/>
            <a:ext cx="2448272" cy="2383904"/>
          </a:xfrm>
          <a:prstGeom prst="ellipse">
            <a:avLst/>
          </a:prstGeom>
          <a:solidFill>
            <a:srgbClr val="FFC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4" name="Buet linje 43"/>
          <p:cNvCxnSpPr/>
          <p:nvPr/>
        </p:nvCxnSpPr>
        <p:spPr>
          <a:xfrm flipV="1">
            <a:off x="3167844" y="2391544"/>
            <a:ext cx="1656184" cy="1613520"/>
          </a:xfrm>
          <a:prstGeom prst="curvedConnector3">
            <a:avLst>
              <a:gd name="adj1" fmla="val 50000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l høyre 47"/>
          <p:cNvSpPr/>
          <p:nvPr/>
        </p:nvSpPr>
        <p:spPr>
          <a:xfrm>
            <a:off x="3506732" y="2955988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TekstSylinder 48"/>
          <p:cNvSpPr txBox="1"/>
          <p:nvPr/>
        </p:nvSpPr>
        <p:spPr>
          <a:xfrm>
            <a:off x="2012428" y="2391544"/>
            <a:ext cx="232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/>
              <a:t>«</a:t>
            </a:r>
            <a:r>
              <a:rPr lang="nb-NO" b="1" dirty="0" smtClean="0"/>
              <a:t>Menneskekunnskap»</a:t>
            </a:r>
            <a:endParaRPr lang="nb-NO" sz="1600" b="1" dirty="0"/>
          </a:p>
        </p:txBody>
      </p:sp>
      <p:sp>
        <p:nvSpPr>
          <p:cNvPr id="50" name="TekstSylinder 49"/>
          <p:cNvSpPr txBox="1"/>
          <p:nvPr/>
        </p:nvSpPr>
        <p:spPr>
          <a:xfrm>
            <a:off x="4590182" y="2667420"/>
            <a:ext cx="506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Fag</a:t>
            </a:r>
            <a:endParaRPr lang="nb-NO" sz="1600" b="1" dirty="0"/>
          </a:p>
        </p:txBody>
      </p:sp>
      <p:sp>
        <p:nvSpPr>
          <p:cNvPr id="51" name="TekstSylinder 50"/>
          <p:cNvSpPr txBox="1"/>
          <p:nvPr/>
        </p:nvSpPr>
        <p:spPr>
          <a:xfrm>
            <a:off x="2306197" y="3272077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Holdning</a:t>
            </a:r>
            <a:endParaRPr lang="nb-NO" sz="1600" b="1" dirty="0"/>
          </a:p>
        </p:txBody>
      </p:sp>
      <p:sp>
        <p:nvSpPr>
          <p:cNvPr id="52" name="TekstSylinder 51"/>
          <p:cNvSpPr txBox="1"/>
          <p:nvPr/>
        </p:nvSpPr>
        <p:spPr>
          <a:xfrm>
            <a:off x="4515161" y="3609897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Handling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424012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4" name="Likebent trekant 3"/>
          <p:cNvSpPr/>
          <p:nvPr/>
        </p:nvSpPr>
        <p:spPr>
          <a:xfrm>
            <a:off x="3686200" y="1196752"/>
            <a:ext cx="1821904" cy="148630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rapes 4"/>
          <p:cNvSpPr/>
          <p:nvPr/>
        </p:nvSpPr>
        <p:spPr>
          <a:xfrm>
            <a:off x="2760948" y="2718157"/>
            <a:ext cx="3683260" cy="3024336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Smilefjes 5"/>
          <p:cNvSpPr/>
          <p:nvPr/>
        </p:nvSpPr>
        <p:spPr>
          <a:xfrm>
            <a:off x="4159129" y="309572"/>
            <a:ext cx="914400" cy="914400"/>
          </a:xfrm>
          <a:prstGeom prst="smileyFac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/>
          <p:cNvCxnSpPr/>
          <p:nvPr/>
        </p:nvCxnSpPr>
        <p:spPr>
          <a:xfrm>
            <a:off x="2267744" y="2708920"/>
            <a:ext cx="410445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2760948" y="2924944"/>
            <a:ext cx="332322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4159129" y="2839652"/>
            <a:ext cx="3456384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/>
        </p:nvCxnSpPr>
        <p:spPr>
          <a:xfrm>
            <a:off x="659206" y="2589239"/>
            <a:ext cx="287193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5508104" y="2564904"/>
            <a:ext cx="287193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/>
          <p:cNvSpPr txBox="1"/>
          <p:nvPr/>
        </p:nvSpPr>
        <p:spPr>
          <a:xfrm>
            <a:off x="3923928" y="1785010"/>
            <a:ext cx="13848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dirty="0" smtClean="0"/>
              <a:t>Tanker</a:t>
            </a:r>
          </a:p>
          <a:p>
            <a:pPr algn="ctr"/>
            <a:r>
              <a:rPr lang="nb-NO" sz="2000" dirty="0" smtClean="0"/>
              <a:t>Handlinger </a:t>
            </a:r>
            <a:endParaRPr lang="nb-NO" sz="2000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3565713" y="3477488"/>
            <a:ext cx="194239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dirty="0" smtClean="0"/>
              <a:t>Verdier</a:t>
            </a:r>
          </a:p>
          <a:p>
            <a:pPr algn="ctr"/>
            <a:r>
              <a:rPr lang="nb-NO" sz="2000" dirty="0" smtClean="0"/>
              <a:t>Holdninger</a:t>
            </a:r>
          </a:p>
          <a:p>
            <a:pPr algn="ctr"/>
            <a:r>
              <a:rPr lang="nb-NO" sz="2000" dirty="0" smtClean="0"/>
              <a:t>Menneskesyn</a:t>
            </a:r>
          </a:p>
          <a:p>
            <a:pPr algn="ctr"/>
            <a:r>
              <a:rPr lang="nb-NO" sz="2000" dirty="0" smtClean="0"/>
              <a:t>Indre motivasjon</a:t>
            </a:r>
          </a:p>
          <a:p>
            <a:pPr algn="ctr"/>
            <a:r>
              <a:rPr lang="nb-NO" sz="2000" dirty="0" smtClean="0"/>
              <a:t>Personlighet</a:t>
            </a:r>
            <a:endParaRPr lang="nb-NO" sz="2000" dirty="0"/>
          </a:p>
        </p:txBody>
      </p:sp>
      <p:cxnSp>
        <p:nvCxnSpPr>
          <p:cNvPr id="20" name="Rett linje 19"/>
          <p:cNvCxnSpPr/>
          <p:nvPr/>
        </p:nvCxnSpPr>
        <p:spPr>
          <a:xfrm>
            <a:off x="1115616" y="2420888"/>
            <a:ext cx="25880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5436096" y="2420888"/>
            <a:ext cx="252028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>
            <a:off x="831776" y="2839652"/>
            <a:ext cx="287193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828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3491880" y="650558"/>
            <a:ext cx="1108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s</a:t>
            </a:r>
            <a:r>
              <a:rPr lang="nb-NO" sz="2000" dirty="0" smtClean="0"/>
              <a:t>kaper …</a:t>
            </a:r>
            <a:endParaRPr lang="nb-NO" sz="20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347321" y="2051080"/>
            <a:ext cx="13033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O</a:t>
            </a:r>
            <a:r>
              <a:rPr lang="nb-NO" dirty="0" smtClean="0"/>
              <a:t>pplevelser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490238" y="2924944"/>
            <a:ext cx="9157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Følelser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348411" y="3861048"/>
            <a:ext cx="122469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Holdninger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491880" y="4869160"/>
            <a:ext cx="99219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«Kultur»</a:t>
            </a:r>
            <a:endParaRPr lang="nb-NO" dirty="0"/>
          </a:p>
        </p:txBody>
      </p:sp>
      <p:sp>
        <p:nvSpPr>
          <p:cNvPr id="10" name="Nedoverbuet pil 9"/>
          <p:cNvSpPr/>
          <p:nvPr/>
        </p:nvSpPr>
        <p:spPr>
          <a:xfrm>
            <a:off x="4139952" y="1055812"/>
            <a:ext cx="1728192" cy="7200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51746" y="1055812"/>
            <a:ext cx="165191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luss 10"/>
          <p:cNvSpPr/>
          <p:nvPr/>
        </p:nvSpPr>
        <p:spPr>
          <a:xfrm>
            <a:off x="2051746" y="4863083"/>
            <a:ext cx="360040" cy="338336"/>
          </a:xfrm>
          <a:prstGeom prst="mathPl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447" y="3920826"/>
            <a:ext cx="2746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447" y="2970401"/>
            <a:ext cx="2746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ivisjon 11"/>
          <p:cNvSpPr/>
          <p:nvPr/>
        </p:nvSpPr>
        <p:spPr>
          <a:xfrm>
            <a:off x="5508104" y="2971708"/>
            <a:ext cx="288032" cy="275803"/>
          </a:xfrm>
          <a:prstGeom prst="mathDivid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756" y="4922713"/>
            <a:ext cx="2127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757" y="3935906"/>
            <a:ext cx="2127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Pil ned 12"/>
          <p:cNvSpPr/>
          <p:nvPr/>
        </p:nvSpPr>
        <p:spPr>
          <a:xfrm>
            <a:off x="3888750" y="2564904"/>
            <a:ext cx="144016" cy="233871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456" y="4437112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427" y="3544888"/>
            <a:ext cx="165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496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683568" y="1084674"/>
            <a:ext cx="4304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Psykologien er læren om mennesket …</a:t>
            </a:r>
            <a:endParaRPr lang="nb-NO" sz="20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83568" y="1716735"/>
            <a:ext cx="630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… og mennesket er samspill mellom </a:t>
            </a:r>
            <a:r>
              <a:rPr lang="nb-NO" u="sng" dirty="0" smtClean="0"/>
              <a:t>tanker, følelser og handlinger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683568" y="2492896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Tanker og handlinger er «</a:t>
            </a:r>
            <a:r>
              <a:rPr lang="nb-NO" b="1" dirty="0" smtClean="0"/>
              <a:t>hurtige»</a:t>
            </a:r>
            <a:r>
              <a:rPr lang="nb-NO" dirty="0" smtClean="0"/>
              <a:t> i sin natur.</a:t>
            </a:r>
          </a:p>
          <a:p>
            <a:r>
              <a:rPr lang="nb-NO" dirty="0" smtClean="0"/>
              <a:t>Følelsene er «</a:t>
            </a:r>
            <a:r>
              <a:rPr lang="nb-NO" b="1" dirty="0" smtClean="0"/>
              <a:t>langsomme</a:t>
            </a:r>
            <a:r>
              <a:rPr lang="nb-NO" dirty="0" smtClean="0"/>
              <a:t>» …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83568" y="3662507"/>
            <a:ext cx="425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Mennesket har det bra når det er i </a:t>
            </a:r>
            <a:r>
              <a:rPr lang="nb-NO" b="1" dirty="0" smtClean="0"/>
              <a:t>balanse</a:t>
            </a: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76872"/>
            <a:ext cx="2232248" cy="246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42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683568" y="204609"/>
            <a:ext cx="6514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Vi må tenke </a:t>
            </a:r>
            <a:r>
              <a:rPr lang="nb-NO" sz="2000" b="1" i="1" dirty="0" smtClean="0"/>
              <a:t>følelser</a:t>
            </a:r>
            <a:r>
              <a:rPr lang="nb-NO" b="1" dirty="0" smtClean="0"/>
              <a:t> og </a:t>
            </a:r>
            <a:r>
              <a:rPr lang="nb-NO" b="1" i="1" dirty="0" smtClean="0"/>
              <a:t>holdninger</a:t>
            </a:r>
            <a:r>
              <a:rPr lang="nb-NO" b="1" dirty="0" smtClean="0"/>
              <a:t> fordi det er det som styrer oss :</a:t>
            </a:r>
            <a:endParaRPr lang="nb-NO" b="1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0" y="754629"/>
            <a:ext cx="7560840" cy="5075371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4435096" y="1823338"/>
            <a:ext cx="1008112" cy="288032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067" y="3006564"/>
            <a:ext cx="10112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81128"/>
            <a:ext cx="10112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4572000" y="1772816"/>
            <a:ext cx="734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Tanker</a:t>
            </a:r>
            <a:endParaRPr lang="nb-NO" sz="16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4368699" y="2980162"/>
            <a:ext cx="835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Følelser</a:t>
            </a:r>
            <a:endParaRPr lang="nb-NO" sz="16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343886" y="4528324"/>
            <a:ext cx="747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Adferd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819057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971735" y="924689"/>
            <a:ext cx="3913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Hva skaper relasjonskvalitet :</a:t>
            </a:r>
            <a:endParaRPr lang="nb-NO" sz="24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971600" y="1772816"/>
            <a:ext cx="54485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Empati / holdning / menneskesyn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Selvbilde / personlighet / kommunikasjonsprofil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Kunnskap om følelser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Rolletrygghet</a:t>
            </a:r>
            <a:endParaRPr lang="nb-NO" sz="2000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3356990"/>
            <a:ext cx="898189" cy="1101501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307" y="3356991"/>
            <a:ext cx="829671" cy="110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07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087869"/>
            <a:ext cx="1392951" cy="302433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106787" y="1474832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Visjon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06787" y="2276872"/>
            <a:ext cx="4607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Dersom et menneske oppdager </a:t>
            </a:r>
            <a:r>
              <a:rPr lang="nb-NO" b="1" dirty="0" smtClean="0"/>
              <a:t>sin egen verdi</a:t>
            </a:r>
            <a:r>
              <a:rPr lang="nb-NO" dirty="0" smtClean="0"/>
              <a:t>, </a:t>
            </a:r>
          </a:p>
          <a:p>
            <a:r>
              <a:rPr lang="nb-NO" dirty="0"/>
              <a:t>k</a:t>
            </a:r>
            <a:r>
              <a:rPr lang="nb-NO" dirty="0" smtClean="0"/>
              <a:t>an det skje revolusjoner 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695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57997"/>
            <a:ext cx="3672408" cy="2459202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755576" y="1457997"/>
            <a:ext cx="1642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Det viktigste :</a:t>
            </a:r>
            <a:endParaRPr lang="nb-NO" sz="20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755576" y="2318875"/>
            <a:ext cx="33515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Barn trenger kjærlighet ! </a:t>
            </a:r>
          </a:p>
          <a:p>
            <a:r>
              <a:rPr lang="nb-NO" dirty="0" smtClean="0"/>
              <a:t>Masse KJÆRLIGHET ! Får de det – </a:t>
            </a:r>
          </a:p>
          <a:p>
            <a:r>
              <a:rPr lang="nb-NO" dirty="0" smtClean="0"/>
              <a:t>kommer VETTET av seg selv !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499771" y="3635732"/>
            <a:ext cx="1607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Astrid Lindgren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18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144018" y="5877269"/>
            <a:ext cx="8892475" cy="864098"/>
          </a:xfrm>
          <a:solidFill>
            <a:srgbClr val="000000"/>
          </a:solidFill>
        </p:spPr>
        <p:txBody>
          <a:bodyPr/>
          <a:lstStyle/>
          <a:p>
            <a:endParaRPr lang="nb-NO"/>
          </a:p>
        </p:txBody>
      </p:sp>
      <p:pic>
        <p:nvPicPr>
          <p:cNvPr id="3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8" y="4005062"/>
            <a:ext cx="6192691" cy="464393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kstSylinder 2"/>
          <p:cNvSpPr txBox="1"/>
          <p:nvPr/>
        </p:nvSpPr>
        <p:spPr>
          <a:xfrm>
            <a:off x="650147" y="1156697"/>
            <a:ext cx="672645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3 grunnleggende prinsipper for å utvikle mennesker: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9" y="3573018"/>
            <a:ext cx="2826867" cy="18838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kstSylinder 5"/>
          <p:cNvSpPr txBox="1"/>
          <p:nvPr/>
        </p:nvSpPr>
        <p:spPr>
          <a:xfrm>
            <a:off x="650147" y="1772820"/>
            <a:ext cx="718863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Praktiser verdsettende kommunikasjon ( ikke kritiser, fordøm eller klag)</a:t>
            </a:r>
          </a:p>
        </p:txBody>
      </p:sp>
      <p:sp>
        <p:nvSpPr>
          <p:cNvPr id="7" name="TekstSylinder 8"/>
          <p:cNvSpPr txBox="1"/>
          <p:nvPr/>
        </p:nvSpPr>
        <p:spPr>
          <a:xfrm>
            <a:off x="650147" y="2276874"/>
            <a:ext cx="646241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2.   Gi ærlig og oppriktig ros ( både til person og dennes prestasjon)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TekstSylinder 9"/>
          <p:cNvSpPr txBox="1"/>
          <p:nvPr/>
        </p:nvSpPr>
        <p:spPr>
          <a:xfrm>
            <a:off x="650147" y="2780928"/>
            <a:ext cx="7015770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3.   Stimuler den indre motivasjonen ( vekk et sterkt indre ønske hos den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    andre personen)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15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751787" y="1340768"/>
            <a:ext cx="5310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Et «fullt» utviklet menneske balanserer mellom: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51787" y="2348880"/>
            <a:ext cx="764042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u="sng" dirty="0" smtClean="0"/>
              <a:t>Å se</a:t>
            </a:r>
            <a:r>
              <a:rPr lang="nb-NO" dirty="0"/>
              <a:t>;</a:t>
            </a:r>
            <a:r>
              <a:rPr lang="nb-NO" dirty="0" smtClean="0"/>
              <a:t> observerer verden på en objektiv måte basert på bevisste verdier ( SQ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u="sng" dirty="0" smtClean="0"/>
              <a:t>Å tenke;</a:t>
            </a:r>
            <a:r>
              <a:rPr lang="nb-NO" dirty="0" smtClean="0"/>
              <a:t> reflekterende og undrende. Søker mening og sammenheng ( IQ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u="sng" dirty="0" smtClean="0"/>
              <a:t>Å føle;</a:t>
            </a:r>
            <a:r>
              <a:rPr lang="nb-NO" dirty="0" smtClean="0"/>
              <a:t> kjenner på følelser og hva de forteller oss ( EQ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u="sng" dirty="0" smtClean="0"/>
              <a:t>Å handle;</a:t>
            </a:r>
            <a:r>
              <a:rPr lang="nb-NO" dirty="0" smtClean="0"/>
              <a:t> sluttresultatet i prosessen. Refleks vs. </a:t>
            </a:r>
            <a:r>
              <a:rPr lang="nb-NO" dirty="0"/>
              <a:t>r</a:t>
            </a:r>
            <a:r>
              <a:rPr lang="nb-NO" dirty="0" smtClean="0"/>
              <a:t>eaksjon 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235078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4211960" y="1052736"/>
            <a:ext cx="576064" cy="6983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Likebent trekant 3"/>
          <p:cNvSpPr/>
          <p:nvPr/>
        </p:nvSpPr>
        <p:spPr>
          <a:xfrm>
            <a:off x="3779912" y="1751112"/>
            <a:ext cx="1440160" cy="26642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30" y="4256298"/>
            <a:ext cx="215994" cy="73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0732">
            <a:off x="3969012" y="1876730"/>
            <a:ext cx="36036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204" y="4252491"/>
            <a:ext cx="2190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1297">
            <a:off x="4671950" y="1891780"/>
            <a:ext cx="36036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979657" y="3675916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80 % god</a:t>
            </a:r>
            <a:endParaRPr lang="nb-NO" dirty="0"/>
          </a:p>
        </p:txBody>
      </p:sp>
      <p:sp>
        <p:nvSpPr>
          <p:cNvPr id="8" name="Likebent trekant 7"/>
          <p:cNvSpPr/>
          <p:nvPr/>
        </p:nvSpPr>
        <p:spPr>
          <a:xfrm>
            <a:off x="4067944" y="2333396"/>
            <a:ext cx="880375" cy="1239620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4204809" y="2860533"/>
            <a:ext cx="943255" cy="78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100" dirty="0">
                <a:solidFill>
                  <a:prstClr val="black"/>
                </a:solidFill>
              </a:rPr>
              <a:t>20 % </a:t>
            </a:r>
          </a:p>
          <a:p>
            <a:pPr lvl="0"/>
            <a:r>
              <a:rPr lang="nb-NO" sz="1100" dirty="0">
                <a:solidFill>
                  <a:prstClr val="black"/>
                </a:solidFill>
              </a:rPr>
              <a:t>uheldige</a:t>
            </a:r>
          </a:p>
          <a:p>
            <a:pPr lvl="0"/>
            <a:r>
              <a:rPr lang="nb-NO" sz="1100" dirty="0">
                <a:solidFill>
                  <a:prstClr val="black"/>
                </a:solidFill>
              </a:rPr>
              <a:t>adferds-</a:t>
            </a:r>
          </a:p>
          <a:p>
            <a:pPr lvl="0"/>
            <a:r>
              <a:rPr lang="nb-NO" sz="1100" dirty="0">
                <a:solidFill>
                  <a:prstClr val="black"/>
                </a:solidFill>
              </a:rPr>
              <a:t>mønstre</a:t>
            </a:r>
          </a:p>
        </p:txBody>
      </p:sp>
    </p:spTree>
    <p:extLst>
      <p:ext uri="{BB962C8B-B14F-4D97-AF65-F5344CB8AC3E}">
        <p14:creationId xmlns:p14="http://schemas.microsoft.com/office/powerpoint/2010/main" val="178926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2053973" y="264121"/>
            <a:ext cx="3302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«Følelsesmessig egenkapital»</a:t>
            </a:r>
            <a:endParaRPr lang="nb-NO" sz="20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39552" y="1052736"/>
            <a:ext cx="302884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INNSKUDD :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Å være</a:t>
            </a:r>
          </a:p>
          <a:p>
            <a:pPr marL="285750" indent="-285750">
              <a:buFontTx/>
              <a:buChar char="-"/>
            </a:pPr>
            <a:r>
              <a:rPr lang="nb-NO" dirty="0" err="1" smtClean="0"/>
              <a:t>Framsnakke</a:t>
            </a:r>
            <a:endParaRPr lang="nb-NO" dirty="0" smtClean="0"/>
          </a:p>
          <a:p>
            <a:pPr marL="285750" indent="-285750">
              <a:buFontTx/>
              <a:buChar char="-"/>
            </a:pPr>
            <a:r>
              <a:rPr lang="nb-NO" dirty="0" smtClean="0"/>
              <a:t>Motivasjon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Bli sett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Aktiv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Langsom tid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«Ekte opplevelser»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Selvhevdende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Inkludering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Rettferdighet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Ros / få bekreftelser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Takknemlighet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Holde avtaler med seg selv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568394" y="2276872"/>
            <a:ext cx="8694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b="1" dirty="0" smtClean="0"/>
              <a:t>Vs.</a:t>
            </a:r>
            <a:endParaRPr lang="nb-NO" sz="4400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141937" y="1052736"/>
            <a:ext cx="269022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UTTAK: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Prestere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Baksnakke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Krav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Avvise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Passiv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Hurtig tid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«Liksom opplevelser»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Være passiv / aggressiv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Styring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Likhet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Så tvil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Misnøye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Svikte seg selv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0785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187624" y="483880"/>
            <a:ext cx="4558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Forholdet mellom selvtillit og selvfølelse:</a:t>
            </a:r>
            <a:endParaRPr lang="nb-NO" sz="2000" b="1" dirty="0"/>
          </a:p>
        </p:txBody>
      </p:sp>
      <p:sp>
        <p:nvSpPr>
          <p:cNvPr id="4" name="Rektangel 3"/>
          <p:cNvSpPr/>
          <p:nvPr/>
        </p:nvSpPr>
        <p:spPr>
          <a:xfrm>
            <a:off x="1187624" y="1628799"/>
            <a:ext cx="6912768" cy="4017987"/>
          </a:xfrm>
          <a:prstGeom prst="rect">
            <a:avLst/>
          </a:prstGeom>
          <a:solidFill>
            <a:srgbClr val="FFC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/>
          <p:cNvCxnSpPr/>
          <p:nvPr/>
        </p:nvCxnSpPr>
        <p:spPr>
          <a:xfrm flipH="1">
            <a:off x="3995936" y="1628799"/>
            <a:ext cx="936104" cy="4017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2699792" y="1100991"/>
            <a:ext cx="301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Selvbilde / grad av selvrespekt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1481783" y="2348880"/>
            <a:ext cx="204030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Selvfølelse</a:t>
            </a:r>
          </a:p>
          <a:p>
            <a:endParaRPr lang="nb-NO" dirty="0" smtClean="0"/>
          </a:p>
          <a:p>
            <a:r>
              <a:rPr lang="nb-NO" dirty="0" smtClean="0"/>
              <a:t>Fordi jeg er meg </a:t>
            </a:r>
          </a:p>
          <a:p>
            <a:r>
              <a:rPr lang="nb-NO" dirty="0" smtClean="0"/>
              <a:t>er jeg verdifull.</a:t>
            </a:r>
          </a:p>
          <a:p>
            <a:r>
              <a:rPr lang="nb-NO" dirty="0" smtClean="0"/>
              <a:t>Stabil ballastfølelse.</a:t>
            </a:r>
          </a:p>
          <a:p>
            <a:r>
              <a:rPr lang="nb-NO" dirty="0" smtClean="0"/>
              <a:t>INDRE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5292080" y="2348880"/>
            <a:ext cx="201548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Selvtillit</a:t>
            </a:r>
          </a:p>
          <a:p>
            <a:endParaRPr lang="nb-NO" dirty="0" smtClean="0"/>
          </a:p>
          <a:p>
            <a:r>
              <a:rPr lang="nb-NO" dirty="0" smtClean="0"/>
              <a:t>En ustabil</a:t>
            </a:r>
          </a:p>
          <a:p>
            <a:r>
              <a:rPr lang="nb-NO" dirty="0"/>
              <a:t>ø</a:t>
            </a:r>
            <a:r>
              <a:rPr lang="nb-NO" dirty="0" smtClean="0"/>
              <a:t>yeblikks-følelse</a:t>
            </a:r>
          </a:p>
          <a:p>
            <a:r>
              <a:rPr lang="nb-NO" dirty="0"/>
              <a:t>s</a:t>
            </a:r>
            <a:r>
              <a:rPr lang="nb-NO" dirty="0" smtClean="0"/>
              <a:t>om oppstår når vi</a:t>
            </a:r>
          </a:p>
          <a:p>
            <a:r>
              <a:rPr lang="nb-NO" dirty="0" smtClean="0"/>
              <a:t>mestrer / presterer.</a:t>
            </a:r>
          </a:p>
          <a:p>
            <a:r>
              <a:rPr lang="nb-NO" dirty="0" smtClean="0"/>
              <a:t>YTRE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733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187624" y="483880"/>
            <a:ext cx="4558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Forholdet mellom selvtillit og selvfølelse:</a:t>
            </a:r>
            <a:endParaRPr lang="nb-NO" sz="2000" b="1" dirty="0"/>
          </a:p>
        </p:txBody>
      </p:sp>
      <p:sp>
        <p:nvSpPr>
          <p:cNvPr id="4" name="Rektangel 3"/>
          <p:cNvSpPr/>
          <p:nvPr/>
        </p:nvSpPr>
        <p:spPr>
          <a:xfrm>
            <a:off x="1187624" y="1628799"/>
            <a:ext cx="6912768" cy="4017987"/>
          </a:xfrm>
          <a:prstGeom prst="rect">
            <a:avLst/>
          </a:prstGeom>
          <a:solidFill>
            <a:srgbClr val="FFC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/>
          <p:cNvCxnSpPr/>
          <p:nvPr/>
        </p:nvCxnSpPr>
        <p:spPr>
          <a:xfrm flipH="1">
            <a:off x="2699792" y="1628799"/>
            <a:ext cx="936104" cy="4017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2699792" y="1100991"/>
            <a:ext cx="301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Selvbilde / grad av selvrespekt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1406681" y="3501008"/>
            <a:ext cx="129311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Selvfølelse</a:t>
            </a:r>
          </a:p>
          <a:p>
            <a:endParaRPr lang="nb-NO" dirty="0" smtClean="0"/>
          </a:p>
        </p:txBody>
      </p:sp>
      <p:sp>
        <p:nvSpPr>
          <p:cNvPr id="13" name="TekstSylinder 12"/>
          <p:cNvSpPr txBox="1"/>
          <p:nvPr/>
        </p:nvSpPr>
        <p:spPr>
          <a:xfrm>
            <a:off x="4750731" y="3188375"/>
            <a:ext cx="134056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Selvtillit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641661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Rett linje 17"/>
          <p:cNvCxnSpPr/>
          <p:nvPr/>
        </p:nvCxnSpPr>
        <p:spPr>
          <a:xfrm>
            <a:off x="3030812" y="3405386"/>
            <a:ext cx="18031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3455875" y="2966549"/>
            <a:ext cx="953018" cy="937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619672" y="654706"/>
            <a:ext cx="5349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Koblingen mellom EGENVERDI og PRESTASJON …</a:t>
            </a:r>
            <a:endParaRPr lang="nb-NO" sz="2000" b="1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1928">
            <a:off x="5260445" y="3612368"/>
            <a:ext cx="1975028" cy="1481271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2" y="1533178"/>
            <a:ext cx="2648987" cy="3744416"/>
          </a:xfrm>
          <a:prstGeom prst="rect">
            <a:avLst/>
          </a:prstGeom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91" y="2495550"/>
            <a:ext cx="2749550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624">
            <a:off x="4993428" y="1890621"/>
            <a:ext cx="2327752" cy="1591038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3491880" y="3235046"/>
            <a:ext cx="982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/>
              <a:t>K</a:t>
            </a:r>
            <a:r>
              <a:rPr lang="nb-NO" sz="2000" b="1" dirty="0" smtClean="0"/>
              <a:t>obling</a:t>
            </a:r>
            <a:endParaRPr lang="nb-NO" sz="2000" b="1" dirty="0"/>
          </a:p>
        </p:txBody>
      </p:sp>
    </p:spTree>
    <p:extLst>
      <p:ext uri="{BB962C8B-B14F-4D97-AF65-F5344CB8AC3E}">
        <p14:creationId xmlns:p14="http://schemas.microsoft.com/office/powerpoint/2010/main" val="74438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619672" y="654706"/>
            <a:ext cx="5428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Skill sak og person- ikke tull med EGENVERDIEN ! </a:t>
            </a:r>
            <a:endParaRPr lang="nb-NO" sz="2000" b="1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1928">
            <a:off x="5260445" y="3612368"/>
            <a:ext cx="1975028" cy="1481271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6305">
            <a:off x="6516216" y="2732568"/>
            <a:ext cx="2420650" cy="1620435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2" y="1533178"/>
            <a:ext cx="2648987" cy="3744416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624">
            <a:off x="4993428" y="1890621"/>
            <a:ext cx="2327752" cy="159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9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3091220" y="428961"/>
            <a:ext cx="3609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Hverdagen som «mitt beste jeg»</a:t>
            </a:r>
            <a:endParaRPr lang="nb-NO" sz="2000" b="1" dirty="0"/>
          </a:p>
        </p:txBody>
      </p:sp>
      <p:cxnSp>
        <p:nvCxnSpPr>
          <p:cNvPr id="5" name="Rett linje 4"/>
          <p:cNvCxnSpPr/>
          <p:nvPr/>
        </p:nvCxnSpPr>
        <p:spPr>
          <a:xfrm flipH="1">
            <a:off x="1087514" y="1878598"/>
            <a:ext cx="3072287" cy="196659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1043608" y="5157192"/>
            <a:ext cx="66967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V="1">
            <a:off x="4735865" y="3306440"/>
            <a:ext cx="2428423" cy="181381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1043608" y="1916832"/>
            <a:ext cx="0" cy="32403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1158047" y="1900664"/>
            <a:ext cx="2559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Stress / prestasjonsangst</a:t>
            </a:r>
            <a:endParaRPr lang="nb-NO" b="1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3938261" y="2751832"/>
            <a:ext cx="142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Komfortsone</a:t>
            </a:r>
            <a:endParaRPr lang="nb-NO" b="1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6411142" y="3908958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Kjedsomhet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35368" y="1429328"/>
            <a:ext cx="150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Utfordringer</a:t>
            </a:r>
            <a:endParaRPr lang="nb-NO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327632" y="5215974"/>
            <a:ext cx="1281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Ferdigheter</a:t>
            </a:r>
            <a:endParaRPr lang="nb-NO" b="1" dirty="0"/>
          </a:p>
        </p:txBody>
      </p:sp>
      <p:cxnSp>
        <p:nvCxnSpPr>
          <p:cNvPr id="15" name="Rett pil 14"/>
          <p:cNvCxnSpPr/>
          <p:nvPr/>
        </p:nvCxnSpPr>
        <p:spPr>
          <a:xfrm flipV="1">
            <a:off x="611560" y="2751832"/>
            <a:ext cx="0" cy="19442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 22"/>
          <p:cNvCxnSpPr/>
          <p:nvPr/>
        </p:nvCxnSpPr>
        <p:spPr>
          <a:xfrm>
            <a:off x="2534105" y="5517232"/>
            <a:ext cx="280831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432022" y="5316506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Små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230561" y="1990564"/>
            <a:ext cx="76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Høye</a:t>
            </a:r>
            <a:endParaRPr lang="nb-NO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6573455" y="5332566"/>
            <a:ext cx="76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Høye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6706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897684" y="548680"/>
            <a:ext cx="542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Hverdagen med et prestasjonsorientert  selvbilde</a:t>
            </a:r>
            <a:endParaRPr lang="nb-NO" sz="2000" b="1" dirty="0"/>
          </a:p>
        </p:txBody>
      </p:sp>
      <p:cxnSp>
        <p:nvCxnSpPr>
          <p:cNvPr id="5" name="Rett linje 4"/>
          <p:cNvCxnSpPr/>
          <p:nvPr/>
        </p:nvCxnSpPr>
        <p:spPr>
          <a:xfrm flipH="1">
            <a:off x="1053399" y="1798660"/>
            <a:ext cx="4434902" cy="298228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1043608" y="5157192"/>
            <a:ext cx="66967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 flipV="1">
            <a:off x="1938959" y="1988839"/>
            <a:ext cx="4634496" cy="316835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1043608" y="1916832"/>
            <a:ext cx="0" cy="32403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1107363" y="1925334"/>
            <a:ext cx="2559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Stress / prestasjonsangst</a:t>
            </a:r>
            <a:endParaRPr lang="nb-NO" b="1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3651299" y="2751832"/>
            <a:ext cx="142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Komfortsone</a:t>
            </a:r>
            <a:endParaRPr lang="nb-NO" b="1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6411142" y="3908958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Kjedsomhet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35368" y="1429328"/>
            <a:ext cx="150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Utfordringer</a:t>
            </a:r>
            <a:endParaRPr lang="nb-NO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327632" y="5215974"/>
            <a:ext cx="1281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Ferdigheter</a:t>
            </a:r>
            <a:endParaRPr lang="nb-NO" b="1" dirty="0"/>
          </a:p>
        </p:txBody>
      </p:sp>
      <p:cxnSp>
        <p:nvCxnSpPr>
          <p:cNvPr id="15" name="Rett pil 14"/>
          <p:cNvCxnSpPr/>
          <p:nvPr/>
        </p:nvCxnSpPr>
        <p:spPr>
          <a:xfrm flipV="1">
            <a:off x="611560" y="2751832"/>
            <a:ext cx="0" cy="19442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 22"/>
          <p:cNvCxnSpPr/>
          <p:nvPr/>
        </p:nvCxnSpPr>
        <p:spPr>
          <a:xfrm>
            <a:off x="2534105" y="5517232"/>
            <a:ext cx="280831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432022" y="5316506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Små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230561" y="1990564"/>
            <a:ext cx="76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Høye</a:t>
            </a:r>
            <a:endParaRPr lang="nb-NO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6573455" y="5332566"/>
            <a:ext cx="76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Høye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386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016" y="5877272"/>
            <a:ext cx="8892480" cy="864096"/>
          </a:xfrm>
          <a:solidFill>
            <a:schemeClr val="tx1"/>
          </a:solidFill>
        </p:spPr>
        <p:txBody>
          <a:bodyPr/>
          <a:lstStyle/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6192688" cy="4643936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2155744" cy="3225552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3272171" y="1700808"/>
            <a:ext cx="2235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Tenk SELVFØLELSE :</a:t>
            </a:r>
            <a:endParaRPr lang="nb-NO" sz="20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272171" y="2312005"/>
            <a:ext cx="4319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Vi trenger et STERKT INDRE –</a:t>
            </a:r>
          </a:p>
          <a:p>
            <a:r>
              <a:rPr lang="nb-NO" dirty="0"/>
              <a:t>f</a:t>
            </a:r>
            <a:r>
              <a:rPr lang="nb-NO" dirty="0" smtClean="0"/>
              <a:t>or å stå imot et stadig mer krevende YTRE 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85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5379</TotalTime>
  <Words>698</Words>
  <Application>Microsoft Macintosh PowerPoint</Application>
  <PresentationFormat>Skjermfremvisning (4:3)</PresentationFormat>
  <Paragraphs>176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2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Trond Haukedal</dc:creator>
  <cp:lastModifiedBy>Therese Christensen</cp:lastModifiedBy>
  <cp:revision>230</cp:revision>
  <cp:lastPrinted>2015-10-16T04:12:06Z</cp:lastPrinted>
  <dcterms:created xsi:type="dcterms:W3CDTF">2014-01-02T10:10:25Z</dcterms:created>
  <dcterms:modified xsi:type="dcterms:W3CDTF">2015-10-28T21:28:45Z</dcterms:modified>
</cp:coreProperties>
</file>