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6" r:id="rId2"/>
    <p:sldId id="273" r:id="rId3"/>
    <p:sldId id="265" r:id="rId4"/>
    <p:sldId id="257" r:id="rId5"/>
    <p:sldId id="267" r:id="rId6"/>
    <p:sldId id="268" r:id="rId7"/>
    <p:sldId id="269" r:id="rId8"/>
    <p:sldId id="276" r:id="rId9"/>
    <p:sldId id="274" r:id="rId10"/>
    <p:sldId id="275" r:id="rId11"/>
    <p:sldId id="277" r:id="rId12"/>
    <p:sldId id="278" r:id="rId13"/>
    <p:sldId id="279" r:id="rId14"/>
    <p:sldId id="261" r:id="rId15"/>
    <p:sldId id="270" r:id="rId16"/>
    <p:sldId id="262" r:id="rId17"/>
    <p:sldId id="272" r:id="rId18"/>
    <p:sldId id="266" r:id="rId19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3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6" d="100"/>
          <a:sy n="96" d="100"/>
        </p:scale>
        <p:origin x="-126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44" d="100"/>
          <a:sy n="44" d="100"/>
        </p:scale>
        <p:origin x="-3768" y="-11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notesMaster" Target="notesMasters/notesMaster1.xml"/><Relationship Id="rId21" Type="http://schemas.openxmlformats.org/officeDocument/2006/relationships/handoutMaster" Target="handoutMasters/handoutMaster1.xml"/><Relationship Id="rId22" Type="http://schemas.openxmlformats.org/officeDocument/2006/relationships/printerSettings" Target="printerSettings/printerSettings1.bin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60B312-2EA8-9344-8F2E-EB1A470BF96F}" type="datetimeFigureOut">
              <a:rPr lang="nb-NO" smtClean="0"/>
              <a:t>27.10.15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A01D5E-5E78-D44A-96E1-3F231A32978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277123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427C65-CA2A-4755-A92D-10728C9A8D8C}" type="datetimeFigureOut">
              <a:rPr lang="nb-NO" smtClean="0"/>
              <a:pPr/>
              <a:t>27.10.15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AEAC16-C189-4FC8-8157-66D81E8D408A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075657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AEAC16-C189-4FC8-8157-66D81E8D408A}" type="slidenum">
              <a:rPr lang="nb-NO" smtClean="0"/>
              <a:pPr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576945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b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dirty="0" smtClean="0"/>
              <a:t>Klikk for å redigere undertittelstil i malen</a:t>
            </a:r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B9D11-FBFD-4662-8C17-832CC87DEEF2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ADE00F1-3968-4C51-B4CD-5BF824E868F1}" type="datetimeFigureOut">
              <a:rPr lang="nb-NO" smtClean="0"/>
              <a:pPr/>
              <a:t>27.10.15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B9D11-FBFD-4662-8C17-832CC87DEEF2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ADE00F1-3968-4C51-B4CD-5BF824E868F1}" type="datetimeFigureOut">
              <a:rPr lang="nb-NO" smtClean="0"/>
              <a:pPr/>
              <a:t>27.10.15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B9D11-FBFD-4662-8C17-832CC87DEEF2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ADE00F1-3968-4C51-B4CD-5BF824E868F1}" type="datetimeFigureOut">
              <a:rPr lang="nb-NO" smtClean="0"/>
              <a:pPr/>
              <a:t>27.10.15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nb-NO" dirty="0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B9D11-FBFD-4662-8C17-832CC87DEEF2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ADE00F1-3968-4C51-B4CD-5BF824E868F1}" type="datetimeFigureOut">
              <a:rPr lang="nb-NO" smtClean="0"/>
              <a:pPr/>
              <a:t>27.10.15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B9D11-FBFD-4662-8C17-832CC87DEEF2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ADE00F1-3968-4C51-B4CD-5BF824E868F1}" type="datetimeFigureOut">
              <a:rPr lang="nb-NO" smtClean="0"/>
              <a:pPr/>
              <a:t>27.10.15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B9D11-FBFD-4662-8C17-832CC87DEEF2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ADE00F1-3968-4C51-B4CD-5BF824E868F1}" type="datetimeFigureOut">
              <a:rPr lang="nb-NO" smtClean="0"/>
              <a:pPr/>
              <a:t>27.10.15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B9D11-FBFD-4662-8C17-832CC87DEEF2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smtClean="0"/>
              <a:t>Klikk ikonet for å legge til et bilde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ADE00F1-3968-4C51-B4CD-5BF824E868F1}" type="datetimeFigureOut">
              <a:rPr lang="nb-NO" smtClean="0"/>
              <a:pPr/>
              <a:t>27.10.15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B9D11-FBFD-4662-8C17-832CC87DEEF2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ADE00F1-3968-4C51-B4CD-5BF824E868F1}" type="datetimeFigureOut">
              <a:rPr lang="nb-NO" smtClean="0"/>
              <a:pPr/>
              <a:t>27.10.15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B9D11-FBFD-4662-8C17-832CC87DEEF2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ADE00F1-3968-4C51-B4CD-5BF824E868F1}" type="datetimeFigureOut">
              <a:rPr lang="nb-NO" smtClean="0"/>
              <a:pPr/>
              <a:t>27.10.15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B9D11-FBFD-4662-8C17-832CC87DEEF2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theme" Target="../theme/theme1.xml"/><Relationship Id="rId12" Type="http://schemas.openxmlformats.org/officeDocument/2006/relationships/image" Target="../media/image1.emf"/><Relationship Id="rId13" Type="http://schemas.openxmlformats.org/officeDocument/2006/relationships/image" Target="../media/image2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77383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99938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3B9D11-FBFD-4662-8C17-832CC87DEEF2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7" name="Bilde 6"/>
          <p:cNvPicPr>
            <a:picLocks noChangeAspect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51539" y="260658"/>
            <a:ext cx="2244375" cy="46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0" name="Bilde 1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372200" y="4077072"/>
            <a:ext cx="2779875" cy="277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txStyles>
    <p:titleStyle>
      <a:lvl1pPr algn="ctr" defTabSz="914400" rtl="0" eaLnBrk="1" latinLnBrk="0" hangingPunct="1">
        <a:spcBef>
          <a:spcPct val="0"/>
        </a:spcBef>
        <a:buNone/>
        <a:defRPr sz="3600" b="1" kern="1200">
          <a:solidFill>
            <a:srgbClr val="00338D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5599EE"/>
        </a:buClr>
        <a:buFont typeface="Arial" pitchFamily="34" charset="0"/>
        <a:buChar char="•"/>
        <a:defRPr sz="3200" kern="1200">
          <a:solidFill>
            <a:schemeClr val="tx1"/>
          </a:solidFill>
          <a:latin typeface="Cambria" pitchFamily="18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5599EE"/>
        </a:buClr>
        <a:buFont typeface="Arial" pitchFamily="34" charset="0"/>
        <a:buChar char="–"/>
        <a:defRPr sz="2800" kern="1200">
          <a:solidFill>
            <a:schemeClr val="tx1"/>
          </a:solidFill>
          <a:latin typeface="Cambria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5599EE"/>
        </a:buClr>
        <a:buFont typeface="Arial" pitchFamily="34" charset="0"/>
        <a:buChar char="•"/>
        <a:defRPr sz="2400" kern="1200">
          <a:solidFill>
            <a:schemeClr val="tx1"/>
          </a:solidFill>
          <a:latin typeface="Cambria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5599EE"/>
        </a:buClr>
        <a:buFont typeface="Arial" pitchFamily="34" charset="0"/>
        <a:buChar char="–"/>
        <a:defRPr sz="2000" kern="1200">
          <a:solidFill>
            <a:schemeClr val="tx1"/>
          </a:solidFill>
          <a:latin typeface="Cambria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rgbClr val="5599EE"/>
        </a:buClr>
        <a:buFont typeface="Arial" pitchFamily="34" charset="0"/>
        <a:buChar char="»"/>
        <a:defRPr sz="2000" kern="1200">
          <a:solidFill>
            <a:schemeClr val="tx1"/>
          </a:solidFill>
          <a:latin typeface="Cambria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4" Type="http://schemas.openxmlformats.org/officeDocument/2006/relationships/image" Target="../media/image6.png"/><Relationship Id="rId5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11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eg"/><Relationship Id="rId3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mailto:hilde.breck@gmail.com" TargetMode="External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hyperlink" Target="mailto:mari-w-h@hot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1484785"/>
            <a:ext cx="7772400" cy="1872207"/>
          </a:xfrm>
        </p:spPr>
        <p:txBody>
          <a:bodyPr/>
          <a:lstStyle/>
          <a:p>
            <a:r>
              <a:rPr lang="nb-NO" dirty="0" smtClean="0"/>
              <a:t>Nyere forskning på </a:t>
            </a:r>
            <a:br>
              <a:rPr lang="nb-NO" dirty="0" smtClean="0"/>
            </a:br>
            <a:r>
              <a:rPr lang="nb-NO" sz="5400" dirty="0" smtClean="0"/>
              <a:t>Rett-syndrom</a:t>
            </a:r>
            <a:endParaRPr lang="nb-NO" sz="5400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nb-NO" dirty="0" smtClean="0"/>
              <a:t>Fagseminar NFRS</a:t>
            </a:r>
          </a:p>
          <a:p>
            <a:r>
              <a:rPr lang="nb-NO" dirty="0" smtClean="0"/>
              <a:t>Oslo 17.10.15</a:t>
            </a:r>
          </a:p>
          <a:p>
            <a:endParaRPr lang="nb-NO" dirty="0" smtClean="0"/>
          </a:p>
          <a:p>
            <a:r>
              <a:rPr lang="nb-NO" sz="2200" dirty="0" smtClean="0"/>
              <a:t>Mari Wold Henriksen, lege/</a:t>
            </a:r>
            <a:r>
              <a:rPr lang="nb-NO" sz="2200" dirty="0" err="1" smtClean="0"/>
              <a:t>PhD</a:t>
            </a:r>
            <a:r>
              <a:rPr lang="nb-NO" sz="2200" dirty="0" smtClean="0"/>
              <a:t>-kandidat, nevrologisk </a:t>
            </a:r>
            <a:r>
              <a:rPr lang="nb-NO" sz="2200" dirty="0" err="1" smtClean="0"/>
              <a:t>avd</a:t>
            </a:r>
            <a:r>
              <a:rPr lang="nb-NO" sz="2200" dirty="0" smtClean="0"/>
              <a:t>, Drammen sykehus</a:t>
            </a:r>
          </a:p>
          <a:p>
            <a:r>
              <a:rPr lang="nb-NO" sz="2200" dirty="0" smtClean="0"/>
              <a:t>Hilde Breck, </a:t>
            </a:r>
            <a:r>
              <a:rPr lang="nb-NO" sz="2200" dirty="0" err="1" smtClean="0"/>
              <a:t>PhD</a:t>
            </a:r>
            <a:r>
              <a:rPr lang="nb-NO" sz="2200" dirty="0" smtClean="0"/>
              <a:t>-kandidat i psykologi, Universitetet i Oslo/Sykehuset Innlandet</a:t>
            </a:r>
            <a:endParaRPr lang="nb-NO" sz="2200" dirty="0"/>
          </a:p>
        </p:txBody>
      </p:sp>
      <p:pic>
        <p:nvPicPr>
          <p:cNvPr id="5" name="Bilde 4" descr="BildeSykehusetInnland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116632"/>
            <a:ext cx="2235200" cy="482600"/>
          </a:xfrm>
          <a:prstGeom prst="rect">
            <a:avLst/>
          </a:prstGeom>
        </p:spPr>
      </p:pic>
      <p:pic>
        <p:nvPicPr>
          <p:cNvPr id="6" name="Bild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1916832"/>
            <a:ext cx="2088231" cy="17281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Grunnforskning</a:t>
            </a:r>
          </a:p>
          <a:p>
            <a:r>
              <a:rPr lang="nb-NO" dirty="0"/>
              <a:t>Translasjonsforskning</a:t>
            </a:r>
          </a:p>
          <a:p>
            <a:r>
              <a:rPr lang="nb-NO" dirty="0"/>
              <a:t>Klinisk forskning</a:t>
            </a:r>
          </a:p>
          <a:p>
            <a:pPr lvl="1"/>
            <a:r>
              <a:rPr lang="nb-NO" dirty="0"/>
              <a:t>«Natural </a:t>
            </a:r>
            <a:r>
              <a:rPr lang="nb-NO" dirty="0" err="1"/>
              <a:t>history</a:t>
            </a:r>
            <a:r>
              <a:rPr lang="nb-NO" dirty="0"/>
              <a:t>»</a:t>
            </a:r>
          </a:p>
          <a:p>
            <a:pPr lvl="1"/>
            <a:r>
              <a:rPr lang="nb-NO" dirty="0"/>
              <a:t>Klinisk utprøving</a:t>
            </a:r>
          </a:p>
          <a:p>
            <a:endParaRPr lang="nb-NO" dirty="0"/>
          </a:p>
        </p:txBody>
      </p:sp>
      <p:pic>
        <p:nvPicPr>
          <p:cNvPr id="4" name="Bilde 3" descr="BildeSykehusetInnland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116632"/>
            <a:ext cx="2235200" cy="482600"/>
          </a:xfrm>
          <a:prstGeom prst="rect">
            <a:avLst/>
          </a:prstGeom>
        </p:spPr>
      </p:pic>
      <p:pic>
        <p:nvPicPr>
          <p:cNvPr id="5" name="Bild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3724" y="2086501"/>
            <a:ext cx="1703344" cy="1913423"/>
          </a:xfrm>
          <a:prstGeom prst="rect">
            <a:avLst/>
          </a:prstGeom>
        </p:spPr>
      </p:pic>
      <p:pic>
        <p:nvPicPr>
          <p:cNvPr id="6" name="Bild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8100" y="2415748"/>
            <a:ext cx="1901011" cy="1584176"/>
          </a:xfrm>
          <a:prstGeom prst="rect">
            <a:avLst/>
          </a:prstGeom>
        </p:spPr>
      </p:pic>
      <p:pic>
        <p:nvPicPr>
          <p:cNvPr id="7" name="Bild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4077881"/>
            <a:ext cx="2526792" cy="1764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8788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Utviklingsforløp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67544" y="1916832"/>
            <a:ext cx="8229600" cy="4525963"/>
          </a:xfrm>
        </p:spPr>
        <p:txBody>
          <a:bodyPr/>
          <a:lstStyle/>
          <a:p>
            <a:r>
              <a:rPr lang="nb-NO" dirty="0" smtClean="0"/>
              <a:t>Tidlig utvikling</a:t>
            </a:r>
          </a:p>
          <a:p>
            <a:pPr lvl="1"/>
            <a:r>
              <a:rPr lang="nb-NO" dirty="0" smtClean="0"/>
              <a:t>Normal vs. </a:t>
            </a:r>
            <a:r>
              <a:rPr lang="nb-NO" dirty="0"/>
              <a:t>a</a:t>
            </a:r>
            <a:r>
              <a:rPr lang="nb-NO" dirty="0" smtClean="0"/>
              <a:t>vvikende utvikling</a:t>
            </a:r>
          </a:p>
          <a:p>
            <a:pPr lvl="1"/>
            <a:r>
              <a:rPr lang="nb-NO" dirty="0" smtClean="0"/>
              <a:t>Stille og rolige babyer</a:t>
            </a:r>
          </a:p>
          <a:p>
            <a:pPr lvl="1"/>
            <a:r>
              <a:rPr lang="nb-NO" dirty="0" smtClean="0"/>
              <a:t>Sen utvikling</a:t>
            </a:r>
          </a:p>
          <a:p>
            <a:pPr lvl="1"/>
            <a:r>
              <a:rPr lang="nb-NO" dirty="0" smtClean="0"/>
              <a:t>Retrospektive analyser av hjemmevideoer</a:t>
            </a:r>
          </a:p>
          <a:p>
            <a:pPr marL="457200" lvl="1" indent="0">
              <a:buNone/>
            </a:pPr>
            <a:endParaRPr lang="nb-NO" dirty="0"/>
          </a:p>
          <a:p>
            <a:pPr marL="457200" lvl="1" indent="0">
              <a:buNone/>
            </a:pPr>
            <a:endParaRPr lang="nb-NO" dirty="0" smtClean="0"/>
          </a:p>
          <a:p>
            <a:pPr marL="457200" lvl="1" indent="0">
              <a:buNone/>
            </a:pPr>
            <a:r>
              <a:rPr lang="nb-NO" sz="1600" dirty="0" err="1" smtClean="0"/>
              <a:t>Einspieler</a:t>
            </a:r>
            <a:r>
              <a:rPr lang="nb-NO" sz="1600" dirty="0" smtClean="0"/>
              <a:t> et al., 2014; </a:t>
            </a:r>
            <a:r>
              <a:rPr lang="nb-NO" sz="1600" dirty="0" err="1" smtClean="0"/>
              <a:t>Marchik</a:t>
            </a:r>
            <a:r>
              <a:rPr lang="nb-NO" sz="1600" dirty="0" smtClean="0"/>
              <a:t> et al., 2013; </a:t>
            </a:r>
            <a:r>
              <a:rPr lang="nb-NO" sz="1600" dirty="0" err="1" smtClean="0"/>
              <a:t>Smeets</a:t>
            </a:r>
            <a:r>
              <a:rPr lang="nb-NO" sz="1600" dirty="0" smtClean="0"/>
              <a:t> et al., 2011; </a:t>
            </a:r>
            <a:r>
              <a:rPr lang="nb-NO" sz="1600" dirty="0" err="1" smtClean="0"/>
              <a:t>Percy</a:t>
            </a:r>
            <a:r>
              <a:rPr lang="nb-NO" sz="1600" dirty="0" smtClean="0"/>
              <a:t>, 2008</a:t>
            </a:r>
            <a:endParaRPr lang="nb-NO" sz="1600" dirty="0"/>
          </a:p>
        </p:txBody>
      </p:sp>
      <p:pic>
        <p:nvPicPr>
          <p:cNvPr id="5" name="Bilde 4" descr="BildeSykehusetInnland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116632"/>
            <a:ext cx="2235200" cy="482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Utviklingsforløp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nb-NO" dirty="0" smtClean="0"/>
              <a:t>Sykdomsstart</a:t>
            </a:r>
            <a:endParaRPr lang="nb-NO" dirty="0"/>
          </a:p>
          <a:p>
            <a:pPr lvl="1"/>
            <a:r>
              <a:rPr lang="nb-NO" sz="3300" dirty="0" smtClean="0"/>
              <a:t>Utviklingen stagnerer/regresjon</a:t>
            </a:r>
            <a:endParaRPr lang="nb-NO" sz="3300" dirty="0"/>
          </a:p>
          <a:p>
            <a:pPr lvl="1"/>
            <a:r>
              <a:rPr lang="nb-NO" sz="3300" dirty="0" smtClean="0"/>
              <a:t>18 </a:t>
            </a:r>
            <a:r>
              <a:rPr lang="nb-NO" sz="3300" dirty="0" err="1" smtClean="0"/>
              <a:t>mnd</a:t>
            </a:r>
            <a:endParaRPr lang="nb-NO" sz="3300" dirty="0"/>
          </a:p>
          <a:p>
            <a:pPr lvl="1"/>
            <a:r>
              <a:rPr lang="nb-NO" sz="3300" dirty="0" smtClean="0"/>
              <a:t>Helt eller delvis tap av håndfunksjon</a:t>
            </a:r>
            <a:endParaRPr lang="nb-NO" sz="3300" dirty="0"/>
          </a:p>
          <a:p>
            <a:pPr lvl="1"/>
            <a:r>
              <a:rPr lang="nb-NO" sz="3300" dirty="0"/>
              <a:t>Helt eller delvis tap</a:t>
            </a:r>
            <a:r>
              <a:rPr lang="nb-NO" sz="3300" dirty="0" smtClean="0"/>
              <a:t> av kommunikasjonsferdigheter</a:t>
            </a:r>
            <a:endParaRPr lang="nb-NO" sz="3300" dirty="0"/>
          </a:p>
          <a:p>
            <a:pPr lvl="1"/>
            <a:r>
              <a:rPr lang="nb-NO" sz="3300" dirty="0"/>
              <a:t>Helt eller delvis </a:t>
            </a:r>
            <a:r>
              <a:rPr lang="nb-NO" sz="3300" dirty="0" smtClean="0"/>
              <a:t>tap av gangefunksjon</a:t>
            </a:r>
            <a:endParaRPr lang="nb-NO" sz="3300" dirty="0"/>
          </a:p>
          <a:p>
            <a:pPr lvl="1"/>
            <a:r>
              <a:rPr lang="nb-NO" sz="3300" dirty="0"/>
              <a:t>Helt eller delvis </a:t>
            </a:r>
            <a:r>
              <a:rPr lang="nb-NO" sz="3300" dirty="0" smtClean="0"/>
              <a:t>tap av sosial kontakt</a:t>
            </a:r>
          </a:p>
          <a:p>
            <a:pPr marL="457200" lvl="1" indent="0">
              <a:buNone/>
            </a:pPr>
            <a:endParaRPr lang="nb-NO" sz="3300" dirty="0" smtClean="0"/>
          </a:p>
          <a:p>
            <a:pPr lvl="1"/>
            <a:r>
              <a:rPr lang="nb-NO" sz="3300" dirty="0" smtClean="0"/>
              <a:t>Bedring i ferdigheter over tid</a:t>
            </a:r>
          </a:p>
          <a:p>
            <a:pPr marL="457200" lvl="1" indent="0">
              <a:buNone/>
            </a:pPr>
            <a:endParaRPr lang="nb-NO" dirty="0"/>
          </a:p>
          <a:p>
            <a:pPr marL="457200" lvl="1" indent="0">
              <a:buNone/>
            </a:pPr>
            <a:endParaRPr lang="nb-NO" sz="2400" dirty="0" smtClean="0"/>
          </a:p>
          <a:p>
            <a:pPr marL="457200" lvl="1" indent="0">
              <a:buNone/>
            </a:pPr>
            <a:r>
              <a:rPr lang="nb-NO" sz="2600" dirty="0" err="1" smtClean="0"/>
              <a:t>Cianfaglione</a:t>
            </a:r>
            <a:r>
              <a:rPr lang="nb-NO" sz="2600" dirty="0" smtClean="0"/>
              <a:t> et al., 2015</a:t>
            </a:r>
            <a:endParaRPr lang="nb-NO" sz="2600" dirty="0"/>
          </a:p>
          <a:p>
            <a:pPr marL="457200" lvl="1" indent="0">
              <a:buNone/>
            </a:pPr>
            <a:endParaRPr lang="nb-NO" dirty="0"/>
          </a:p>
          <a:p>
            <a:pPr marL="0" indent="0">
              <a:buFont typeface="Arial" pitchFamily="34" charset="0"/>
              <a:buNone/>
            </a:pPr>
            <a:r>
              <a:rPr lang="nb-NO" dirty="0"/>
              <a:t>	</a:t>
            </a:r>
          </a:p>
        </p:txBody>
      </p:sp>
      <p:pic>
        <p:nvPicPr>
          <p:cNvPr id="4" name="Bilde 3" descr="BildeSykehusetInnland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116632"/>
            <a:ext cx="2235200" cy="482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Utviklingsforløp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nb-NO" dirty="0" smtClean="0"/>
              <a:t>Symptomer/kjennetegn</a:t>
            </a:r>
            <a:endParaRPr lang="nb-NO" dirty="0"/>
          </a:p>
          <a:p>
            <a:pPr lvl="1"/>
            <a:r>
              <a:rPr lang="nb-NO" sz="3300" dirty="0" smtClean="0"/>
              <a:t>Stor variasjon i forekomst og alvorlighetsgrad</a:t>
            </a:r>
            <a:endParaRPr lang="nb-NO" sz="3300" dirty="0"/>
          </a:p>
          <a:p>
            <a:pPr lvl="1"/>
            <a:r>
              <a:rPr lang="nb-NO" sz="3300" dirty="0" smtClean="0"/>
              <a:t>Håndstereotypier</a:t>
            </a:r>
            <a:endParaRPr lang="nb-NO" sz="3300" dirty="0"/>
          </a:p>
          <a:p>
            <a:pPr lvl="1"/>
            <a:r>
              <a:rPr lang="nb-NO" sz="3300" dirty="0" smtClean="0"/>
              <a:t>Pusteforstyrrelser</a:t>
            </a:r>
            <a:endParaRPr lang="nb-NO" sz="3300" dirty="0"/>
          </a:p>
          <a:p>
            <a:pPr lvl="1"/>
            <a:r>
              <a:rPr lang="nb-NO" sz="3300" dirty="0" smtClean="0"/>
              <a:t>Hyperventilering</a:t>
            </a:r>
          </a:p>
          <a:p>
            <a:pPr lvl="1"/>
            <a:r>
              <a:rPr lang="nb-NO" sz="3300" dirty="0" smtClean="0"/>
              <a:t>Tanngnissing</a:t>
            </a:r>
          </a:p>
          <a:p>
            <a:pPr lvl="1"/>
            <a:r>
              <a:rPr lang="nb-NO" sz="3300" dirty="0" smtClean="0"/>
              <a:t>Søvnforstyrrelser</a:t>
            </a:r>
          </a:p>
          <a:p>
            <a:pPr lvl="1"/>
            <a:r>
              <a:rPr lang="nb-NO" sz="3300" dirty="0" smtClean="0"/>
              <a:t>Anfall</a:t>
            </a:r>
          </a:p>
          <a:p>
            <a:pPr marL="457200" lvl="1" indent="0">
              <a:buNone/>
            </a:pPr>
            <a:endParaRPr lang="nb-NO" dirty="0"/>
          </a:p>
          <a:p>
            <a:pPr marL="457200" lvl="1" indent="0">
              <a:buNone/>
            </a:pPr>
            <a:endParaRPr lang="nb-NO" sz="2400" dirty="0" smtClean="0"/>
          </a:p>
          <a:p>
            <a:pPr marL="457200" lvl="1" indent="0">
              <a:buNone/>
            </a:pPr>
            <a:r>
              <a:rPr lang="nb-NO" sz="2300" dirty="0" err="1" smtClean="0"/>
              <a:t>Cianfaglione</a:t>
            </a:r>
            <a:r>
              <a:rPr lang="nb-NO" sz="2300" dirty="0" smtClean="0"/>
              <a:t> et al., 2015</a:t>
            </a:r>
            <a:endParaRPr lang="nb-NO" sz="2300" dirty="0"/>
          </a:p>
          <a:p>
            <a:pPr marL="457200" lvl="1" indent="0">
              <a:buNone/>
            </a:pPr>
            <a:endParaRPr lang="nb-NO" dirty="0"/>
          </a:p>
          <a:p>
            <a:pPr marL="0" indent="0">
              <a:buFont typeface="Arial" pitchFamily="34" charset="0"/>
              <a:buNone/>
            </a:pPr>
            <a:r>
              <a:rPr lang="nb-NO" dirty="0"/>
              <a:t>	</a:t>
            </a:r>
          </a:p>
        </p:txBody>
      </p:sp>
      <p:pic>
        <p:nvPicPr>
          <p:cNvPr id="4" name="Bilde 3" descr="BildeSykehusetInnland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116632"/>
            <a:ext cx="2235200" cy="482600"/>
          </a:xfrm>
          <a:prstGeom prst="rect">
            <a:avLst/>
          </a:prstGeom>
        </p:spPr>
      </p:pic>
      <p:pic>
        <p:nvPicPr>
          <p:cNvPr id="5" name="Picture 4" descr="C:\Documents and Settings\OLA\Mine dokumenter\Fotobilder\pasienter2\Rett-syndrom\Angelman3.jpg"/>
          <p:cNvPicPr>
            <a:picLocks noChangeAspect="1" noChangeArrowheads="1"/>
          </p:cNvPicPr>
          <p:nvPr/>
        </p:nvPicPr>
        <p:blipFill>
          <a:blip r:embed="rId3" cstate="print">
            <a:lum brigh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140968"/>
            <a:ext cx="2598925" cy="3191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33530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Utviklingsforløp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nb-NO" dirty="0" smtClean="0"/>
              <a:t>Kommunikasjon</a:t>
            </a:r>
            <a:endParaRPr lang="nb-NO" dirty="0"/>
          </a:p>
          <a:p>
            <a:pPr lvl="1"/>
            <a:r>
              <a:rPr lang="nb-NO" sz="3300" dirty="0" smtClean="0"/>
              <a:t>Tap av språk</a:t>
            </a:r>
            <a:endParaRPr lang="nb-NO" sz="3300" dirty="0"/>
          </a:p>
          <a:p>
            <a:pPr lvl="1"/>
            <a:r>
              <a:rPr lang="nb-NO" sz="3300" dirty="0" smtClean="0"/>
              <a:t>Kommunikasjonshjelpemidler</a:t>
            </a:r>
          </a:p>
          <a:p>
            <a:pPr lvl="1"/>
            <a:r>
              <a:rPr lang="nb-NO" sz="3300" dirty="0" smtClean="0"/>
              <a:t>Blikk</a:t>
            </a:r>
            <a:endParaRPr lang="nb-NO" sz="3300" dirty="0"/>
          </a:p>
          <a:p>
            <a:pPr lvl="1"/>
            <a:r>
              <a:rPr lang="nb-NO" sz="3300" dirty="0" smtClean="0"/>
              <a:t>Øyestyrte hjelpemidler</a:t>
            </a:r>
          </a:p>
          <a:p>
            <a:pPr lvl="1"/>
            <a:r>
              <a:rPr lang="nb-NO" sz="3300" dirty="0" smtClean="0"/>
              <a:t>Lite kunnskap</a:t>
            </a:r>
          </a:p>
          <a:p>
            <a:pPr marL="457200" lvl="1" indent="0">
              <a:buNone/>
            </a:pPr>
            <a:endParaRPr lang="nb-NO" sz="2400" dirty="0" smtClean="0"/>
          </a:p>
          <a:p>
            <a:pPr marL="457200" lvl="1" indent="0">
              <a:buNone/>
            </a:pPr>
            <a:endParaRPr lang="nb-NO" sz="2400" dirty="0" smtClean="0"/>
          </a:p>
          <a:p>
            <a:pPr marL="457200" lvl="1" indent="0">
              <a:buNone/>
            </a:pPr>
            <a:endParaRPr lang="nb-NO" sz="2400" dirty="0"/>
          </a:p>
          <a:p>
            <a:pPr marL="457200" lvl="1" indent="0">
              <a:buNone/>
            </a:pPr>
            <a:endParaRPr lang="nb-NO" sz="2400" dirty="0" smtClean="0"/>
          </a:p>
          <a:p>
            <a:pPr marL="457200" lvl="1" indent="0">
              <a:buNone/>
            </a:pPr>
            <a:r>
              <a:rPr lang="nb-NO" sz="2100" dirty="0" err="1" smtClean="0"/>
              <a:t>Urbanowicz</a:t>
            </a:r>
            <a:r>
              <a:rPr lang="nb-NO" sz="2100" dirty="0" smtClean="0"/>
              <a:t>, 2014; Rose et al., 2013; </a:t>
            </a:r>
            <a:r>
              <a:rPr lang="nb-NO" sz="2100" dirty="0" err="1" smtClean="0"/>
              <a:t>Djukic</a:t>
            </a:r>
            <a:r>
              <a:rPr lang="nb-NO" sz="2100" dirty="0" smtClean="0"/>
              <a:t> et al., 2012; </a:t>
            </a:r>
            <a:r>
              <a:rPr lang="nb-NO" sz="2100" dirty="0" err="1" smtClean="0"/>
              <a:t>Bartalotta</a:t>
            </a:r>
            <a:r>
              <a:rPr lang="nb-NO" sz="2100" dirty="0" smtClean="0"/>
              <a:t>, 2011; </a:t>
            </a:r>
            <a:r>
              <a:rPr lang="nb-NO" sz="2100" dirty="0" err="1"/>
              <a:t>Velloso</a:t>
            </a:r>
            <a:r>
              <a:rPr lang="nb-NO" sz="2100" dirty="0"/>
              <a:t> et al., 2009; </a:t>
            </a:r>
            <a:r>
              <a:rPr lang="nb-NO" sz="2100" dirty="0" err="1" smtClean="0"/>
              <a:t>Baptista</a:t>
            </a:r>
            <a:r>
              <a:rPr lang="nb-NO" sz="2100" dirty="0" smtClean="0"/>
              <a:t> et al., 2006</a:t>
            </a:r>
            <a:endParaRPr lang="nb-NO" sz="2100" dirty="0"/>
          </a:p>
          <a:p>
            <a:pPr marL="0" indent="0">
              <a:buFont typeface="Arial" pitchFamily="34" charset="0"/>
              <a:buNone/>
            </a:pPr>
            <a:r>
              <a:rPr lang="nb-NO" dirty="0"/>
              <a:t>	</a:t>
            </a:r>
          </a:p>
        </p:txBody>
      </p:sp>
      <p:pic>
        <p:nvPicPr>
          <p:cNvPr id="4" name="Bilde 3" descr="BildeSykehusetInnlande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116632"/>
            <a:ext cx="2235200" cy="482600"/>
          </a:xfrm>
          <a:prstGeom prst="rect">
            <a:avLst/>
          </a:prstGeom>
        </p:spPr>
      </p:pic>
      <p:pic>
        <p:nvPicPr>
          <p:cNvPr id="5" name="Bilde 4" descr="Communication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3271184"/>
            <a:ext cx="2852552" cy="1602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1146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Utviklingsforløp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dirty="0" smtClean="0"/>
              <a:t>Voksne og eldre kvinner med Rett-syndrom</a:t>
            </a:r>
            <a:endParaRPr lang="nb-NO" dirty="0"/>
          </a:p>
          <a:p>
            <a:pPr lvl="1"/>
            <a:r>
              <a:rPr lang="nb-NO" sz="3300" dirty="0" smtClean="0"/>
              <a:t>Lite kunnskap</a:t>
            </a:r>
            <a:endParaRPr lang="nb-NO" sz="3300" dirty="0"/>
          </a:p>
          <a:p>
            <a:pPr lvl="1"/>
            <a:r>
              <a:rPr lang="nb-NO" sz="3300" dirty="0" smtClean="0"/>
              <a:t>Bedre helse</a:t>
            </a:r>
          </a:p>
          <a:p>
            <a:pPr lvl="1"/>
            <a:r>
              <a:rPr lang="nb-NO" sz="3300" dirty="0" smtClean="0"/>
              <a:t>Mindre synlige symptomer</a:t>
            </a:r>
            <a:endParaRPr lang="nb-NO" sz="3300" dirty="0"/>
          </a:p>
          <a:p>
            <a:pPr lvl="1"/>
            <a:r>
              <a:rPr lang="nb-NO" sz="3300" dirty="0" smtClean="0"/>
              <a:t>Levealder</a:t>
            </a:r>
          </a:p>
          <a:p>
            <a:pPr marL="457200" lvl="1" indent="0">
              <a:buNone/>
            </a:pPr>
            <a:endParaRPr lang="nb-NO" sz="3300" dirty="0"/>
          </a:p>
          <a:p>
            <a:pPr marL="457200" lvl="1" indent="0">
              <a:buNone/>
            </a:pPr>
            <a:endParaRPr lang="nb-NO" sz="2400" dirty="0" smtClean="0"/>
          </a:p>
          <a:p>
            <a:pPr marL="457200" lvl="1" indent="0">
              <a:buNone/>
            </a:pPr>
            <a:r>
              <a:rPr lang="nb-NO" sz="1700" dirty="0" smtClean="0"/>
              <a:t>Anderson et al., 2014; </a:t>
            </a:r>
            <a:r>
              <a:rPr lang="nb-NO" sz="1700" dirty="0" err="1"/>
              <a:t>Coppus</a:t>
            </a:r>
            <a:r>
              <a:rPr lang="nb-NO" sz="1700" dirty="0"/>
              <a:t>, 2013; </a:t>
            </a:r>
            <a:r>
              <a:rPr lang="nb-NO" sz="1700" dirty="0" err="1" smtClean="0"/>
              <a:t>Halbach</a:t>
            </a:r>
            <a:r>
              <a:rPr lang="nb-NO" sz="1700" dirty="0" smtClean="0"/>
              <a:t> et al., 2013; </a:t>
            </a:r>
            <a:r>
              <a:rPr lang="nb-NO" sz="1700" dirty="0" err="1" smtClean="0"/>
              <a:t>Vignoli</a:t>
            </a:r>
            <a:r>
              <a:rPr lang="nb-NO" sz="1700" dirty="0" smtClean="0"/>
              <a:t> et al., 2011; Kirby </a:t>
            </a:r>
            <a:r>
              <a:rPr lang="nb-NO" sz="1700" dirty="0"/>
              <a:t>et al., </a:t>
            </a:r>
            <a:r>
              <a:rPr lang="nb-NO" sz="1700" dirty="0" smtClean="0"/>
              <a:t>2010</a:t>
            </a:r>
            <a:endParaRPr lang="nb-NO" sz="1700" dirty="0"/>
          </a:p>
          <a:p>
            <a:pPr marL="0" indent="0">
              <a:buFont typeface="Arial" pitchFamily="34" charset="0"/>
              <a:buNone/>
            </a:pPr>
            <a:r>
              <a:rPr lang="nb-NO" dirty="0"/>
              <a:t>	</a:t>
            </a:r>
          </a:p>
        </p:txBody>
      </p:sp>
      <p:pic>
        <p:nvPicPr>
          <p:cNvPr id="4" name="Bilde 3" descr="BildeSykehusetInnland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116632"/>
            <a:ext cx="2235200" cy="48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3557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Translasjonsforskning og klinisk utprøving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sz="2800" b="1" dirty="0" smtClean="0"/>
          </a:p>
          <a:p>
            <a:pPr marL="0" indent="0">
              <a:buNone/>
            </a:pPr>
            <a:r>
              <a:rPr lang="nb-NO" sz="2800" b="1" dirty="0" smtClean="0"/>
              <a:t>Rett </a:t>
            </a:r>
            <a:r>
              <a:rPr lang="nb-NO" sz="2800" b="1" dirty="0" err="1"/>
              <a:t>syndrome</a:t>
            </a:r>
            <a:r>
              <a:rPr lang="nb-NO" sz="2800" b="1" dirty="0"/>
              <a:t>: </a:t>
            </a:r>
            <a:endParaRPr lang="nb-NO" sz="2800" b="1" dirty="0" smtClean="0"/>
          </a:p>
          <a:p>
            <a:pPr marL="0" indent="0">
              <a:buNone/>
            </a:pPr>
            <a:r>
              <a:rPr lang="nb-NO" sz="2800" b="1" dirty="0" err="1" smtClean="0"/>
              <a:t>reaching</a:t>
            </a:r>
            <a:r>
              <a:rPr lang="nb-NO" sz="2800" b="1" dirty="0" smtClean="0"/>
              <a:t> </a:t>
            </a:r>
            <a:r>
              <a:rPr lang="nb-NO" sz="2800" b="1" dirty="0"/>
              <a:t>for </a:t>
            </a:r>
            <a:r>
              <a:rPr lang="nb-NO" sz="2800" b="1" dirty="0" err="1"/>
              <a:t>clinical</a:t>
            </a:r>
            <a:r>
              <a:rPr lang="nb-NO" sz="2800" b="1" dirty="0"/>
              <a:t> trials</a:t>
            </a:r>
          </a:p>
          <a:p>
            <a:pPr marL="0" indent="0">
              <a:buNone/>
            </a:pPr>
            <a:r>
              <a:rPr lang="nb-NO" sz="2400" dirty="0"/>
              <a:t>Lucas </a:t>
            </a:r>
            <a:r>
              <a:rPr lang="nb-NO" sz="2400" dirty="0" err="1"/>
              <a:t>Pozzo</a:t>
            </a:r>
            <a:r>
              <a:rPr lang="nb-NO" sz="2400" dirty="0"/>
              <a:t>-Miller, </a:t>
            </a:r>
            <a:r>
              <a:rPr lang="nb-NO" sz="2400" dirty="0" err="1"/>
              <a:t>Sandipan</a:t>
            </a:r>
            <a:r>
              <a:rPr lang="nb-NO" sz="2400" dirty="0"/>
              <a:t> </a:t>
            </a:r>
            <a:r>
              <a:rPr lang="nb-NO" sz="2400" dirty="0" err="1"/>
              <a:t>Pati</a:t>
            </a:r>
            <a:r>
              <a:rPr lang="nb-NO" sz="2400" dirty="0"/>
              <a:t> , </a:t>
            </a:r>
            <a:endParaRPr lang="nb-NO" sz="2400" dirty="0" smtClean="0"/>
          </a:p>
          <a:p>
            <a:pPr marL="0" indent="0">
              <a:buNone/>
            </a:pPr>
            <a:r>
              <a:rPr lang="nb-NO" sz="2400" dirty="0" smtClean="0"/>
              <a:t>Alan </a:t>
            </a:r>
            <a:r>
              <a:rPr lang="nb-NO" sz="2400" dirty="0" err="1"/>
              <a:t>Percy</a:t>
            </a:r>
            <a:endParaRPr lang="nb-NO" sz="2400" dirty="0"/>
          </a:p>
          <a:p>
            <a:pPr marL="0" indent="0">
              <a:buNone/>
            </a:pPr>
            <a:r>
              <a:rPr lang="nb-NO" sz="2400" dirty="0" err="1"/>
              <a:t>Neurotherapeutics</a:t>
            </a:r>
            <a:r>
              <a:rPr lang="nb-NO" sz="2400" dirty="0"/>
              <a:t> (2015) 12:631-640</a:t>
            </a:r>
          </a:p>
          <a:p>
            <a:endParaRPr lang="nb-NO" dirty="0"/>
          </a:p>
        </p:txBody>
      </p:sp>
      <p:pic>
        <p:nvPicPr>
          <p:cNvPr id="4" name="Bilde 3" descr="BildeSykehusetInnland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116632"/>
            <a:ext cx="2235200" cy="482600"/>
          </a:xfrm>
          <a:prstGeom prst="rect">
            <a:avLst/>
          </a:prstGeom>
        </p:spPr>
      </p:pic>
      <p:pic>
        <p:nvPicPr>
          <p:cNvPr id="5" name="Bild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2108568"/>
            <a:ext cx="2880320" cy="3828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4244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Klinisk utprøving - faser</a:t>
            </a:r>
            <a:endParaRPr lang="nb-NO" dirty="0"/>
          </a:p>
        </p:txBody>
      </p:sp>
      <p:pic>
        <p:nvPicPr>
          <p:cNvPr id="4" name="Bilde 3" descr="BildeSykehusetInnland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116632"/>
            <a:ext cx="2235200" cy="482600"/>
          </a:xfrm>
          <a:prstGeom prst="rect">
            <a:avLst/>
          </a:prstGeom>
        </p:spPr>
      </p:pic>
      <p:pic>
        <p:nvPicPr>
          <p:cNvPr id="5" name="Plassholder for innhold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0108" y="2276872"/>
            <a:ext cx="5981700" cy="2997200"/>
          </a:xfrm>
        </p:spPr>
      </p:pic>
    </p:spTree>
    <p:extLst>
      <p:ext uri="{BB962C8B-B14F-4D97-AF65-F5344CB8AC3E}">
        <p14:creationId xmlns:p14="http://schemas.microsoft.com/office/powerpoint/2010/main" val="919019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Translasjonsforskning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Genterapi</a:t>
            </a:r>
          </a:p>
          <a:p>
            <a:r>
              <a:rPr lang="nb-NO" dirty="0" smtClean="0"/>
              <a:t>BDNF  </a:t>
            </a:r>
          </a:p>
          <a:p>
            <a:pPr marL="0" indent="0">
              <a:buNone/>
            </a:pPr>
            <a:r>
              <a:rPr lang="nb-NO" dirty="0"/>
              <a:t>	</a:t>
            </a:r>
            <a:r>
              <a:rPr lang="nb-NO" sz="2000" dirty="0" err="1" smtClean="0"/>
              <a:t>brain-derived</a:t>
            </a:r>
            <a:r>
              <a:rPr lang="nb-NO" sz="2000" dirty="0" smtClean="0"/>
              <a:t> </a:t>
            </a:r>
            <a:r>
              <a:rPr lang="nb-NO" sz="2000" dirty="0" err="1" smtClean="0"/>
              <a:t>neurotrophic</a:t>
            </a:r>
            <a:r>
              <a:rPr lang="nb-NO" sz="2000" dirty="0" smtClean="0"/>
              <a:t> </a:t>
            </a:r>
            <a:r>
              <a:rPr lang="nb-NO" sz="2000" dirty="0" err="1" smtClean="0"/>
              <a:t>factor</a:t>
            </a:r>
            <a:endParaRPr lang="nb-NO" sz="2000" dirty="0" smtClean="0"/>
          </a:p>
          <a:p>
            <a:pPr lvl="0"/>
            <a:r>
              <a:rPr lang="nb-NO" dirty="0" smtClean="0">
                <a:solidFill>
                  <a:prstClr val="black"/>
                </a:solidFill>
              </a:rPr>
              <a:t>5-HT1a </a:t>
            </a:r>
            <a:r>
              <a:rPr lang="nb-NO" dirty="0" err="1" smtClean="0">
                <a:solidFill>
                  <a:prstClr val="black"/>
                </a:solidFill>
              </a:rPr>
              <a:t>reseptoragonist</a:t>
            </a:r>
            <a:endParaRPr lang="nb-NO" dirty="0" smtClean="0">
              <a:solidFill>
                <a:prstClr val="black"/>
              </a:solidFill>
            </a:endParaRPr>
          </a:p>
          <a:p>
            <a:pPr lvl="0"/>
            <a:r>
              <a:rPr lang="nb-NO" dirty="0" smtClean="0">
                <a:solidFill>
                  <a:prstClr val="black"/>
                </a:solidFill>
              </a:rPr>
              <a:t>NMDA reseptormodulator  </a:t>
            </a:r>
          </a:p>
          <a:p>
            <a:pPr lvl="0"/>
            <a:r>
              <a:rPr lang="nb-NO" dirty="0" smtClean="0">
                <a:solidFill>
                  <a:prstClr val="black"/>
                </a:solidFill>
              </a:rPr>
              <a:t>Antidepressiva</a:t>
            </a:r>
            <a:endParaRPr lang="nb-NO" dirty="0">
              <a:solidFill>
                <a:prstClr val="black"/>
              </a:solidFill>
            </a:endParaRPr>
          </a:p>
          <a:p>
            <a:pPr marL="0" indent="0">
              <a:buNone/>
            </a:pPr>
            <a:endParaRPr lang="nb-NO" sz="2000" dirty="0" smtClean="0"/>
          </a:p>
          <a:p>
            <a:endParaRPr lang="nb-NO" sz="2000" dirty="0"/>
          </a:p>
        </p:txBody>
      </p:sp>
      <p:pic>
        <p:nvPicPr>
          <p:cNvPr id="4" name="Bilde 3" descr="BildeSykehusetInnland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116632"/>
            <a:ext cx="2235200" cy="482600"/>
          </a:xfrm>
          <a:prstGeom prst="rect">
            <a:avLst/>
          </a:prstGeom>
        </p:spPr>
      </p:pic>
      <p:pic>
        <p:nvPicPr>
          <p:cNvPr id="6" name="Bild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2132856"/>
            <a:ext cx="3078262" cy="3119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9774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Kliniske utprøvinger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BDNF</a:t>
            </a:r>
            <a:endParaRPr lang="nb-NO" dirty="0"/>
          </a:p>
          <a:p>
            <a:pPr lvl="1"/>
            <a:r>
              <a:rPr lang="nb-NO" sz="1900" dirty="0"/>
              <a:t>Copaxone			Fase II</a:t>
            </a:r>
          </a:p>
          <a:p>
            <a:pPr lvl="1"/>
            <a:r>
              <a:rPr lang="nb-NO" sz="1900" dirty="0" err="1"/>
              <a:t>Fingolimod</a:t>
            </a:r>
            <a:r>
              <a:rPr lang="nb-NO" sz="1900" dirty="0"/>
              <a:t>		Fase </a:t>
            </a:r>
            <a:r>
              <a:rPr lang="nb-NO" sz="1900" dirty="0" smtClean="0"/>
              <a:t>I</a:t>
            </a:r>
          </a:p>
          <a:p>
            <a:pPr marL="457200" lvl="1" indent="0">
              <a:buNone/>
            </a:pPr>
            <a:endParaRPr lang="nb-NO" sz="1900" dirty="0"/>
          </a:p>
          <a:p>
            <a:r>
              <a:rPr lang="nb-NO" dirty="0" smtClean="0"/>
              <a:t>Vekstfaktor</a:t>
            </a:r>
          </a:p>
          <a:p>
            <a:pPr lvl="1"/>
            <a:r>
              <a:rPr lang="nb-NO" sz="1900" dirty="0" smtClean="0"/>
              <a:t>IGF-1			Fase II</a:t>
            </a:r>
          </a:p>
          <a:p>
            <a:pPr lvl="1"/>
            <a:r>
              <a:rPr lang="nb-NO" sz="1900" dirty="0" smtClean="0"/>
              <a:t>NNZ-2566 		Fase II</a:t>
            </a:r>
          </a:p>
        </p:txBody>
      </p:sp>
      <p:pic>
        <p:nvPicPr>
          <p:cNvPr id="4" name="Bilde 3" descr="BildeSykehusetInnland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116632"/>
            <a:ext cx="2235200" cy="482600"/>
          </a:xfrm>
          <a:prstGeom prst="rect">
            <a:avLst/>
          </a:prstGeom>
        </p:spPr>
      </p:pic>
      <p:pic>
        <p:nvPicPr>
          <p:cNvPr id="5" name="Bild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2091432"/>
            <a:ext cx="1657350" cy="2762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2798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1143000"/>
          </a:xfrm>
        </p:spPr>
        <p:txBody>
          <a:bodyPr/>
          <a:lstStyle/>
          <a:p>
            <a:r>
              <a:rPr lang="nb-NO" dirty="0" smtClean="0"/>
              <a:t>Kliniske utprøvinger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NMDA-antagonist</a:t>
            </a:r>
          </a:p>
          <a:p>
            <a:pPr lvl="1"/>
            <a:r>
              <a:rPr lang="nb-NO" sz="1700" dirty="0" err="1"/>
              <a:t>Dextromethorphan</a:t>
            </a:r>
            <a:r>
              <a:rPr lang="nb-NO" sz="1700" dirty="0"/>
              <a:t>		Fase </a:t>
            </a:r>
            <a:r>
              <a:rPr lang="nb-NO" sz="1700" dirty="0" smtClean="0"/>
              <a:t>II</a:t>
            </a:r>
          </a:p>
          <a:p>
            <a:pPr marL="457200" lvl="1" indent="0">
              <a:buNone/>
            </a:pPr>
            <a:endParaRPr lang="nb-NO" sz="1900" dirty="0"/>
          </a:p>
          <a:p>
            <a:r>
              <a:rPr lang="nb-NO" dirty="0" smtClean="0"/>
              <a:t>Noradrenalin </a:t>
            </a:r>
            <a:r>
              <a:rPr lang="nb-NO" dirty="0" err="1" smtClean="0"/>
              <a:t>reopptakshemmer</a:t>
            </a:r>
            <a:endParaRPr lang="nb-NO" dirty="0" smtClean="0"/>
          </a:p>
          <a:p>
            <a:pPr lvl="1"/>
            <a:r>
              <a:rPr lang="nb-NO" sz="1700" dirty="0" err="1" smtClean="0"/>
              <a:t>Desipramine</a:t>
            </a:r>
            <a:r>
              <a:rPr lang="nb-NO" sz="1700" dirty="0" smtClean="0"/>
              <a:t>		Fase II</a:t>
            </a:r>
          </a:p>
          <a:p>
            <a:pPr marL="457200" lvl="1" indent="0">
              <a:buNone/>
            </a:pPr>
            <a:endParaRPr lang="nb-NO" sz="1700" dirty="0"/>
          </a:p>
          <a:p>
            <a:r>
              <a:rPr lang="nb-NO" dirty="0" err="1"/>
              <a:t>Mitokondrial</a:t>
            </a:r>
            <a:r>
              <a:rPr lang="nb-NO" dirty="0"/>
              <a:t> effektor</a:t>
            </a:r>
          </a:p>
          <a:p>
            <a:pPr lvl="1"/>
            <a:r>
              <a:rPr lang="nb-NO" sz="1700" dirty="0" smtClean="0"/>
              <a:t>EPI-743			Fase II</a:t>
            </a:r>
          </a:p>
          <a:p>
            <a:endParaRPr lang="nb-NO" dirty="0"/>
          </a:p>
        </p:txBody>
      </p:sp>
      <p:pic>
        <p:nvPicPr>
          <p:cNvPr id="4" name="Bilde 3" descr="BildeSykehusetInnland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116632"/>
            <a:ext cx="2235200" cy="482600"/>
          </a:xfrm>
          <a:prstGeom prst="rect">
            <a:avLst/>
          </a:prstGeom>
        </p:spPr>
      </p:pic>
      <p:pic>
        <p:nvPicPr>
          <p:cNvPr id="5" name="Bild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4283159"/>
            <a:ext cx="2733675" cy="1666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00616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www.clinicaltrials.gov</a:t>
            </a:r>
            <a:endParaRPr lang="nb-NO" dirty="0"/>
          </a:p>
        </p:txBody>
      </p:sp>
      <p:pic>
        <p:nvPicPr>
          <p:cNvPr id="4" name="Bilde 3" descr="BildeSykehusetInnland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116632"/>
            <a:ext cx="2235200" cy="48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0709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Vårt prosjekt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nb-NO" dirty="0" smtClean="0"/>
          </a:p>
          <a:p>
            <a:pPr>
              <a:buNone/>
            </a:pPr>
            <a:r>
              <a:rPr lang="nb-NO" dirty="0" smtClean="0"/>
              <a:t>Rett syndrom - En nasjonal kartleggingsstudie</a:t>
            </a:r>
            <a:endParaRPr lang="nb-NO" dirty="0"/>
          </a:p>
        </p:txBody>
      </p:sp>
      <p:pic>
        <p:nvPicPr>
          <p:cNvPr id="5" name="Bilde 4" descr="BildeSykehusetInnland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116632"/>
            <a:ext cx="2235200" cy="482600"/>
          </a:xfrm>
          <a:prstGeom prst="rect">
            <a:avLst/>
          </a:prstGeom>
        </p:spPr>
      </p:pic>
      <p:pic>
        <p:nvPicPr>
          <p:cNvPr id="7" name="Bild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872" y="3284984"/>
            <a:ext cx="2260600" cy="2260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Målsettinger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nb-NO" dirty="0"/>
          </a:p>
          <a:p>
            <a:r>
              <a:rPr lang="nb-NO" dirty="0"/>
              <a:t>Beskrive </a:t>
            </a:r>
            <a:r>
              <a:rPr lang="nb-NO" dirty="0" smtClean="0"/>
              <a:t>symptomer og kjennetegn gjennom livsløpet</a:t>
            </a:r>
            <a:endParaRPr lang="nb-NO" dirty="0"/>
          </a:p>
          <a:p>
            <a:r>
              <a:rPr lang="nb-NO" dirty="0"/>
              <a:t>Genotype – fenotype</a:t>
            </a:r>
          </a:p>
          <a:p>
            <a:r>
              <a:rPr lang="nb-NO" dirty="0"/>
              <a:t>Behandlingsstrategier og tiltak</a:t>
            </a:r>
          </a:p>
          <a:p>
            <a:r>
              <a:rPr lang="nb-NO" dirty="0" smtClean="0"/>
              <a:t>Familiens opplevelser</a:t>
            </a:r>
            <a:endParaRPr lang="nb-NO" dirty="0"/>
          </a:p>
          <a:p>
            <a:pPr>
              <a:buNone/>
            </a:pPr>
            <a:endParaRPr lang="nb-NO" dirty="0" smtClean="0"/>
          </a:p>
        </p:txBody>
      </p:sp>
      <p:pic>
        <p:nvPicPr>
          <p:cNvPr id="5" name="Bilde 4" descr="BildeSykehusetInnland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116632"/>
            <a:ext cx="2235200" cy="482600"/>
          </a:xfrm>
          <a:prstGeom prst="rect">
            <a:avLst/>
          </a:prstGeom>
        </p:spPr>
      </p:pic>
      <p:pic>
        <p:nvPicPr>
          <p:cNvPr id="6" name="Bilde 5" descr="målsettin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32040" y="4797152"/>
            <a:ext cx="3049141" cy="1889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6046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Gjennomføring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nb-NO" sz="2400" dirty="0" smtClean="0"/>
          </a:p>
          <a:p>
            <a:r>
              <a:rPr lang="nb-NO" sz="2400" dirty="0" smtClean="0"/>
              <a:t>Spørreskjema</a:t>
            </a:r>
          </a:p>
          <a:p>
            <a:r>
              <a:rPr lang="nb-NO" sz="2400" dirty="0" smtClean="0"/>
              <a:t>Medisinsk undersøkelse </a:t>
            </a:r>
          </a:p>
          <a:p>
            <a:r>
              <a:rPr lang="nb-NO" sz="2400" dirty="0" smtClean="0"/>
              <a:t>Gjennomgang av sykehistorie </a:t>
            </a:r>
          </a:p>
          <a:p>
            <a:r>
              <a:rPr lang="nb-NO" sz="2400" dirty="0" smtClean="0"/>
              <a:t>Intervju </a:t>
            </a:r>
          </a:p>
          <a:p>
            <a:r>
              <a:rPr lang="nb-NO" sz="2400" dirty="0" smtClean="0"/>
              <a:t>Journalgjennomgang</a:t>
            </a:r>
          </a:p>
          <a:p>
            <a:r>
              <a:rPr lang="nb-NO" sz="2400" dirty="0" err="1" smtClean="0"/>
              <a:t>Gentest/innhenting</a:t>
            </a:r>
            <a:r>
              <a:rPr lang="nb-NO" sz="2400" dirty="0" smtClean="0"/>
              <a:t> av resultater fra tidligere testing</a:t>
            </a:r>
            <a:endParaRPr lang="nb-NO" sz="2400" dirty="0"/>
          </a:p>
        </p:txBody>
      </p:sp>
      <p:pic>
        <p:nvPicPr>
          <p:cNvPr id="4" name="Bilde 3" descr="spørreskjem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228184" y="2060848"/>
            <a:ext cx="1761326" cy="1872208"/>
          </a:xfrm>
          <a:prstGeom prst="rect">
            <a:avLst/>
          </a:prstGeom>
        </p:spPr>
      </p:pic>
      <p:pic>
        <p:nvPicPr>
          <p:cNvPr id="6" name="Bilde 5" descr="BildeSykehusetInnlande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116632"/>
            <a:ext cx="2235200" cy="482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Gjennomføring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nb-NO" sz="2400" dirty="0" smtClean="0"/>
          </a:p>
          <a:p>
            <a:r>
              <a:rPr lang="nb-NO" sz="2400" dirty="0" smtClean="0"/>
              <a:t>Tid og sted</a:t>
            </a:r>
          </a:p>
          <a:p>
            <a:r>
              <a:rPr lang="nb-NO" sz="2400" dirty="0" smtClean="0"/>
              <a:t>Deltakere</a:t>
            </a:r>
          </a:p>
          <a:p>
            <a:pPr marL="0" indent="0">
              <a:buNone/>
            </a:pPr>
            <a:r>
              <a:rPr lang="nb-NO" sz="2400" dirty="0"/>
              <a:t>	</a:t>
            </a:r>
            <a:r>
              <a:rPr lang="nb-NO" sz="2400" dirty="0" smtClean="0"/>
              <a:t>-Ca. 160 med diagnose</a:t>
            </a:r>
          </a:p>
          <a:p>
            <a:pPr marL="0" indent="0">
              <a:buNone/>
            </a:pPr>
            <a:r>
              <a:rPr lang="nb-NO" sz="2400" dirty="0"/>
              <a:t>	</a:t>
            </a:r>
            <a:r>
              <a:rPr lang="nb-NO" sz="2400" dirty="0" smtClean="0"/>
              <a:t>-78 vil delta</a:t>
            </a:r>
          </a:p>
          <a:p>
            <a:pPr marL="0" indent="0">
              <a:buNone/>
            </a:pPr>
            <a:r>
              <a:rPr lang="nb-NO" sz="2400" dirty="0"/>
              <a:t>	</a:t>
            </a:r>
            <a:r>
              <a:rPr lang="nb-NO" sz="2400" dirty="0" smtClean="0"/>
              <a:t>-56 inkludert</a:t>
            </a:r>
          </a:p>
          <a:p>
            <a:r>
              <a:rPr lang="nb-NO" sz="2400" dirty="0" smtClean="0"/>
              <a:t>Rekruttering</a:t>
            </a:r>
          </a:p>
          <a:p>
            <a:r>
              <a:rPr lang="nb-NO" sz="2400" dirty="0" smtClean="0"/>
              <a:t>Resultater</a:t>
            </a:r>
          </a:p>
        </p:txBody>
      </p:sp>
      <p:pic>
        <p:nvPicPr>
          <p:cNvPr id="6" name="Bilde 5" descr="BildeSykehusetInnland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116632"/>
            <a:ext cx="2235200" cy="48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548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Være med?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67544" y="1772816"/>
            <a:ext cx="8229600" cy="4525963"/>
          </a:xfrm>
        </p:spPr>
        <p:txBody>
          <a:bodyPr>
            <a:normAutofit lnSpcReduction="10000"/>
          </a:bodyPr>
          <a:lstStyle/>
          <a:p>
            <a:endParaRPr lang="nb-NO" sz="2400" dirty="0" smtClean="0"/>
          </a:p>
          <a:p>
            <a:r>
              <a:rPr lang="nb-NO" sz="2400" dirty="0" smtClean="0"/>
              <a:t>Kontakt oss gjerne:</a:t>
            </a:r>
          </a:p>
          <a:p>
            <a:pPr lvl="1"/>
            <a:r>
              <a:rPr lang="nb-NO" sz="2400" dirty="0" smtClean="0"/>
              <a:t>Telefon: </a:t>
            </a:r>
            <a:endParaRPr lang="nb-NO" sz="2400" dirty="0"/>
          </a:p>
          <a:p>
            <a:pPr lvl="2"/>
            <a:r>
              <a:rPr lang="nb-NO" sz="2000" dirty="0" smtClean="0"/>
              <a:t>92089044 (Mari)</a:t>
            </a:r>
          </a:p>
          <a:p>
            <a:pPr lvl="2"/>
            <a:r>
              <a:rPr lang="nb-NO" sz="2000" dirty="0" smtClean="0"/>
              <a:t>92244102 (Hilde)</a:t>
            </a:r>
          </a:p>
          <a:p>
            <a:pPr marL="457200" lvl="1" indent="0">
              <a:buNone/>
            </a:pPr>
            <a:endParaRPr lang="nb-NO" sz="2400" dirty="0" smtClean="0"/>
          </a:p>
          <a:p>
            <a:pPr lvl="1"/>
            <a:r>
              <a:rPr lang="nb-NO" sz="2400" dirty="0" smtClean="0"/>
              <a:t>Epost: </a:t>
            </a:r>
          </a:p>
          <a:p>
            <a:pPr lvl="2"/>
            <a:r>
              <a:rPr lang="nb-NO" sz="2000" dirty="0" smtClean="0">
                <a:hlinkClick r:id="rId2"/>
              </a:rPr>
              <a:t>mari-w-h@hotmail.com</a:t>
            </a:r>
            <a:endParaRPr lang="nb-NO" sz="2000" dirty="0"/>
          </a:p>
          <a:p>
            <a:pPr lvl="2"/>
            <a:r>
              <a:rPr lang="nb-NO" sz="2000" dirty="0" smtClean="0">
                <a:hlinkClick r:id="rId3"/>
              </a:rPr>
              <a:t>hilde.breck@gmail.com</a:t>
            </a:r>
            <a:endParaRPr lang="nb-NO" sz="2000" dirty="0" smtClean="0"/>
          </a:p>
          <a:p>
            <a:pPr marL="457200" lvl="1" indent="0">
              <a:buNone/>
            </a:pPr>
            <a:endParaRPr lang="nb-NO" sz="2400" dirty="0" smtClean="0"/>
          </a:p>
          <a:p>
            <a:pPr lvl="1"/>
            <a:r>
              <a:rPr lang="nb-NO" sz="2400" dirty="0" smtClean="0"/>
              <a:t>Kom og snakk med oss i pausen</a:t>
            </a:r>
            <a:r>
              <a:rPr lang="nb-NO" sz="2400" dirty="0" smtClean="0">
                <a:sym typeface="Wingdings" pitchFamily="2" charset="2"/>
              </a:rPr>
              <a:t></a:t>
            </a:r>
            <a:endParaRPr lang="nb-NO" sz="2400" dirty="0"/>
          </a:p>
        </p:txBody>
      </p:sp>
      <p:pic>
        <p:nvPicPr>
          <p:cNvPr id="5" name="Bilde 4" descr="BildeSykehusetInnlandet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116632"/>
            <a:ext cx="2235200" cy="482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mal-powerpoint-vvhf-original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711</TotalTime>
  <Words>380</Words>
  <Application>Microsoft Macintosh PowerPoint</Application>
  <PresentationFormat>Skjermfremvisning (4:3)</PresentationFormat>
  <Paragraphs>144</Paragraphs>
  <Slides>18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18</vt:i4>
      </vt:variant>
    </vt:vector>
  </HeadingPairs>
  <TitlesOfParts>
    <vt:vector size="19" baseType="lpstr">
      <vt:lpstr>mal-powerpoint-vvhf-original</vt:lpstr>
      <vt:lpstr>Nyere forskning på  Rett-syndrom</vt:lpstr>
      <vt:lpstr>PowerPoint-presentasjon</vt:lpstr>
      <vt:lpstr>Utviklingsforløp</vt:lpstr>
      <vt:lpstr>Utviklingsforløp</vt:lpstr>
      <vt:lpstr>Utviklingsforløp</vt:lpstr>
      <vt:lpstr>Utviklingsforløp</vt:lpstr>
      <vt:lpstr>Utviklingsforløp</vt:lpstr>
      <vt:lpstr>Translasjonsforskning og klinisk utprøving</vt:lpstr>
      <vt:lpstr>Klinisk utprøving - faser</vt:lpstr>
      <vt:lpstr>Translasjonsforskning</vt:lpstr>
      <vt:lpstr>Kliniske utprøvinger</vt:lpstr>
      <vt:lpstr>Kliniske utprøvinger</vt:lpstr>
      <vt:lpstr>PowerPoint-presentasjon</vt:lpstr>
      <vt:lpstr>Vårt prosjekt</vt:lpstr>
      <vt:lpstr>Målsettinger</vt:lpstr>
      <vt:lpstr>Gjennomføring</vt:lpstr>
      <vt:lpstr>Gjennomføring</vt:lpstr>
      <vt:lpstr>Være med?</vt:lpstr>
    </vt:vector>
  </TitlesOfParts>
  <Company>Helse Sør-Øst RHF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Lysbilde 1</dc:title>
  <dc:creator>lihaav</dc:creator>
  <cp:lastModifiedBy>Therese Christensen</cp:lastModifiedBy>
  <cp:revision>47</cp:revision>
  <cp:lastPrinted>2015-10-16T16:25:06Z</cp:lastPrinted>
  <dcterms:created xsi:type="dcterms:W3CDTF">2013-01-04T09:32:57Z</dcterms:created>
  <dcterms:modified xsi:type="dcterms:W3CDTF">2015-10-27T20:29:48Z</dcterms:modified>
</cp:coreProperties>
</file>