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93" r:id="rId3"/>
    <p:sldId id="270" r:id="rId4"/>
    <p:sldId id="271" r:id="rId5"/>
    <p:sldId id="283" r:id="rId6"/>
    <p:sldId id="286" r:id="rId7"/>
    <p:sldId id="272" r:id="rId8"/>
    <p:sldId id="285" r:id="rId9"/>
    <p:sldId id="288" r:id="rId10"/>
    <p:sldId id="289" r:id="rId11"/>
    <p:sldId id="290" r:id="rId12"/>
    <p:sldId id="291" r:id="rId13"/>
    <p:sldId id="29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7" r:id="rId22"/>
    <p:sldId id="284" r:id="rId23"/>
    <p:sldId id="281" r:id="rId24"/>
    <p:sldId id="282" r:id="rId25"/>
  </p:sldIdLst>
  <p:sldSz cx="9144000" cy="5143500" type="screen16x9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-336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237C0-37EE-4D7D-ACA6-48253D9F4E7F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0AA01-295D-4BF3-B13D-9B662F0EA3A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535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Tverrfaglig oppfølging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0AA01-295D-4BF3-B13D-9B662F0EA3A7}" type="slidenum">
              <a:rPr lang="nb-NO" smtClean="0"/>
              <a:pPr/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rekke tiltak kan iverksettes for å lindre de utfordringene som oppstår,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basert på kvart enkelt barns behov og funksjonsnivå.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Begynner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nederst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trappen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iverksetter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tiltak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C1ACB-82B0-4F8F-99B3-2159DEC0477F}" type="slidenum">
              <a:rPr lang="nb-NO" smtClean="0"/>
              <a:pPr/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Alle, uansett alder, må få sikret sitt behov for energi og næringsstoffer på en trygg, hyggelig måte, i tilstekkelig mengde og med tilstekkelig variasjon til å opprettholde best mulig helse. Det finnes ingen behandling som kan kurere spise- og svelgeproblemene som er forbundet med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fremadskridende tilstander, m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det finnes tiltak som kan bidra til å bedre spisesituasjonen og redusere risikoen for underernæring og feilsvelging.</a:t>
            </a:r>
          </a:p>
          <a:p>
            <a:endParaRPr lang="nb-NO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Endre sittestilling:</a:t>
            </a:r>
            <a:endParaRPr lang="nb-NO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måltidet bør personen sitte godt oppreist og symmetrisk, med hodet lett fremoverbøyd. Fysioterapeut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og ergoterapeut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kan komme med råd om plassering rundt bordet for inkludering i måltidet og plassering av eventuell hjelpe-/ støtteperson. De vil også kunne være behjelpelige med å vurdere om det er behov for små hjelpemidler som for eksempel små lette glass, sugerør, lett bestikk, god matkniv,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sklikke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støtte for underarmene/albuene for å kunne spise selv.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Disse justeringene og hjelpemidlene kan gjøre den enkelte mer selvhjulpen og bidra til at man bruker mindre krefter i spisesituasjonen. </a:t>
            </a:r>
          </a:p>
          <a:p>
            <a:endParaRPr lang="nb-NO" sz="1200" baseline="0" dirty="0" smtClean="0"/>
          </a:p>
          <a:p>
            <a:r>
              <a:rPr lang="nb-NO" sz="1200" baseline="0" dirty="0" smtClean="0"/>
              <a:t>Spiseteknikk: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 små biter, strøkne skjeer og små slurker,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Ikke bland mat og drikke i samme munnfull,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 på at hver munnfull svelges godt</a:t>
            </a:r>
          </a:p>
          <a:p>
            <a:endParaRPr lang="nb-NO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 personer med spise og svelgeproblemer bør ha tilsyn under måltidet. 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 mat og drikke bare når personen er godt våken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Unngå forstyrrelser som radio, TV osv.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Gjør spisesituasjonen så lystbetont og hyggelig som mulig og gi informasjon om det som skjer.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C1ACB-82B0-4F8F-99B3-2159DEC0477F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Tilpassing og tilrettelegging av konsistensen på mat og drikke kan bidra til å redusere tiden og kreftene man bruker pr bit og dermed bidra til å øke det generelle matinntaket. Ved problemer med tyggingen vil tilpassing i matens konsistens være viktig, mens ved svelgeproblem er det også viktig å tenke på tykkelsen av drikke. </a:t>
            </a:r>
          </a:p>
          <a:p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også</a:t>
            </a:r>
            <a:r>
              <a:rPr lang="nb-NO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viktig å ivareta personens matglede og matpreferanse, og ta dette med i betraktning ved tilrettelegging av maten og måltidene. Noen liker for eksempler enkelte matvarer og ønsker å spise dette selv om det medfører at selve tygge- og svelgeprosessen kan bli noe mer krevende, enn om de hadde valgt en annen matvare.</a:t>
            </a:r>
          </a:p>
          <a:p>
            <a:endParaRPr lang="nb-NO" sz="14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Myke og mosede matvarer krever mindre tygging og bearbeiding i munnen enn harde og ubearbeidede matvarer. Matvarer med en sammenhengende enhetlig konsistens er enklest å bearbeide i munnen og lettere å svelge. Det er for eksempel</a:t>
            </a:r>
            <a:r>
              <a:rPr lang="nb-NO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lettere å spise fiskekaker, moste grønnsaker og </a:t>
            </a:r>
            <a:r>
              <a:rPr lang="nb-NO" sz="14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smoothie</a:t>
            </a:r>
            <a:r>
              <a:rPr lang="nb-NO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enn hele kjøttbiter, rå grønnsaker og harde frukter.</a:t>
            </a:r>
            <a:r>
              <a:rPr lang="nb-NO" sz="14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Brød og skorpe er også krevende å bearbeide i munnen for noen. </a:t>
            </a:r>
            <a:endParaRPr lang="nb-NO" sz="14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Drikkevarer med tykkere konsistens som milkshake</a:t>
            </a:r>
            <a:r>
              <a:rPr lang="nb-NO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eller drikkeyoghurt </a:t>
            </a:r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bruker litt lengre tid gjennom svelget og er derfor enklere å svelge enn tyntflytende drikker som vann, saft og brus. Ved å velge drikker med tykkere konsistens vil noen derfor lettere kunne få dekket sitt behov for væske. Tyntflytende drikker kan eventuelt tilsettes fortykningsmiddel som </a:t>
            </a:r>
            <a:r>
              <a:rPr lang="nb-NO" sz="14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Thick’n’up</a:t>
            </a:r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og </a:t>
            </a:r>
            <a:r>
              <a:rPr lang="nb-NO" sz="14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Nutilis</a:t>
            </a:r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Disse gjør drikken tykkere uten å påvirke smaken. Kan også brukes i mat. </a:t>
            </a:r>
          </a:p>
          <a:p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Noen kan oppleve det vanskelig å bearbeide i munnen og svelge tørr og smulete mat som lett faller fra hverandre. Denne type matvarer kan brekke i små biter og kreve stor spyttproduksjon for å bløtes opp og omdannes til en klump som kan svelges. </a:t>
            </a:r>
            <a:endParaRPr lang="nb-NO" sz="14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Noen kan streve ekstra dersom de får mat som er klissete og lett setter seg fast i munnen.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C1ACB-82B0-4F8F-99B3-2159DEC0477F}" type="slidenum">
              <a:rPr lang="nb-NO" smtClean="0"/>
              <a:pPr/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C1ACB-82B0-4F8F-99B3-2159DEC0477F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Mange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kan oppleve at det blir vanskelig å opprettholde et adekvat energiinntak. Noen av diagnosene har i tillegg økt energibehov. </a:t>
            </a:r>
          </a:p>
          <a:p>
            <a:pPr lvl="0"/>
            <a:endParaRPr lang="nb-NO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Velg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næringsrike matvarer som inneholder for å sikre inntaket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av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essensielle næringsstoffer enn energirike matvarer som kun gir ”tomme” kalorier.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Unngå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lett-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og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light-produkter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Tilsett ekstra olje, fløte, helmelk eller liknende i matrettene der matinntaket er redusert.</a:t>
            </a:r>
          </a:p>
          <a:p>
            <a:endParaRPr lang="nb-NO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Finnes</a:t>
            </a:r>
            <a:r>
              <a:rPr lang="nb-NO" sz="1200" baseline="0" dirty="0" smtClean="0"/>
              <a:t> også næringspulver man kan tilsette vanlig mat hvis behov for vektøkning, både rene karbohydrat-, protein- eller fettilskudd, men også fullverdige pulver som inneholder alle tre og som i tillegg er tilsatt vitaminer og mineraler.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Server næringsdrikker til måltidene eller som mellommåltid dersom inntaket av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energigivende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næringsstoffer er lavt, finnes</a:t>
            </a: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også </a:t>
            </a:r>
            <a:r>
              <a:rPr lang="nb-NO" sz="1200" dirty="0" smtClean="0"/>
              <a:t>puddinger</a:t>
            </a:r>
            <a:r>
              <a:rPr lang="nb-NO" sz="1200" baseline="0" dirty="0" smtClean="0"/>
              <a:t> og</a:t>
            </a:r>
            <a:r>
              <a:rPr lang="nb-NO" sz="1200" dirty="0" smtClean="0"/>
              <a:t> supper. Fullverdige og ikke fullverdige. Blå resept.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C1ACB-82B0-4F8F-99B3-2159DEC0477F}" type="slidenum">
              <a:rPr lang="nb-NO" smtClean="0"/>
              <a:pPr/>
              <a:t>13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3517"/>
            <a:ext cx="8229600" cy="792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491629"/>
            <a:ext cx="8229600" cy="3102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F872F-3285-4CBD-86FD-961A5379A6F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1C745-ACF4-4A5F-B5E9-8832BF155091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 descr="regnbuen_72dp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24328" y="195486"/>
            <a:ext cx="1304713" cy="6423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obrunstad.no/wp-content/uploads/2012/02/m_ller_s_tran_axe_6896193x4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 smtClean="0"/>
              <a:t/>
            </a:r>
            <a:br>
              <a:rPr lang="nb-NO" dirty="0" smtClean="0"/>
            </a:br>
            <a:endParaRPr lang="nb-NO" sz="36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Marianne </a:t>
            </a:r>
            <a:r>
              <a:rPr lang="nb-NO" dirty="0" err="1" smtClean="0"/>
              <a:t>Nordstrøm</a:t>
            </a:r>
            <a:endParaRPr lang="nb-NO" dirty="0" smtClean="0"/>
          </a:p>
          <a:p>
            <a:r>
              <a:rPr lang="nb-NO" dirty="0" smtClean="0"/>
              <a:t>Klinisk ernæringsfysiolog, </a:t>
            </a:r>
            <a:r>
              <a:rPr lang="nb-NO" dirty="0" err="1" smtClean="0"/>
              <a:t>PhD</a:t>
            </a:r>
            <a:endParaRPr lang="nb-NO" dirty="0" smtClean="0"/>
          </a:p>
          <a:p>
            <a:r>
              <a:rPr lang="nb-NO" dirty="0" smtClean="0"/>
              <a:t>Frambu kompetansesenter for sjeldne diagnoser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051720" y="1482919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smtClean="0"/>
              <a:t>Ernæring og Retts syndrom</a:t>
            </a:r>
            <a:endParaRPr lang="nb-NO" sz="3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Disposisjon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Ernæringsoppfølging og tiltak</a:t>
            </a:r>
          </a:p>
          <a:p>
            <a:r>
              <a:rPr lang="nb-NO" dirty="0" err="1" smtClean="0"/>
              <a:t>Mage-tarm</a:t>
            </a:r>
            <a:r>
              <a:rPr lang="nb-NO" dirty="0" smtClean="0"/>
              <a:t> problemer</a:t>
            </a:r>
          </a:p>
          <a:p>
            <a:r>
              <a:rPr lang="nb-NO" dirty="0" smtClean="0"/>
              <a:t>Beinhelse</a:t>
            </a:r>
          </a:p>
          <a:p>
            <a:r>
              <a:rPr lang="nb-NO" dirty="0" smtClean="0"/>
              <a:t>Nytt fra </a:t>
            </a:r>
            <a:r>
              <a:rPr lang="nb-NO" smtClean="0"/>
              <a:t>forsningsfronten</a:t>
            </a:r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3557"/>
            <a:ext cx="8229600" cy="792089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Retts syndrom: </a:t>
            </a:r>
            <a:br>
              <a:rPr lang="nb-NO" dirty="0" smtClean="0"/>
            </a:br>
            <a:r>
              <a:rPr lang="nb-NO" dirty="0" smtClean="0"/>
              <a:t>En ernæringsmessig sårbar gruppe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1496" y="1701005"/>
            <a:ext cx="4042792" cy="3102993"/>
          </a:xfrm>
        </p:spPr>
        <p:txBody>
          <a:bodyPr/>
          <a:lstStyle/>
          <a:p>
            <a:pPr eaLnBrk="1" hangingPunct="1">
              <a:buNone/>
            </a:pPr>
            <a:r>
              <a:rPr lang="nb-NO" sz="2800" u="sng" dirty="0" smtClean="0"/>
              <a:t>Klassisk bilde:</a:t>
            </a:r>
          </a:p>
          <a:p>
            <a:pPr eaLnBrk="1" hangingPunct="1">
              <a:buNone/>
            </a:pPr>
            <a:r>
              <a:rPr lang="nb-NO" sz="2800" dirty="0" smtClean="0"/>
              <a:t>God appetitt</a:t>
            </a:r>
          </a:p>
          <a:p>
            <a:pPr eaLnBrk="1" hangingPunct="1">
              <a:buNone/>
            </a:pPr>
            <a:r>
              <a:rPr lang="nb-NO" sz="2800" dirty="0" smtClean="0"/>
              <a:t>Behøver hjelp til å spise</a:t>
            </a:r>
          </a:p>
          <a:p>
            <a:pPr eaLnBrk="1" hangingPunct="1">
              <a:buNone/>
            </a:pPr>
            <a:r>
              <a:rPr lang="nb-NO" sz="2800" dirty="0" smtClean="0"/>
              <a:t>Nedsatt munnmotorikk</a:t>
            </a:r>
          </a:p>
          <a:p>
            <a:pPr eaLnBrk="1" hangingPunct="1">
              <a:buNone/>
            </a:pPr>
            <a:r>
              <a:rPr lang="nb-NO" sz="2800" dirty="0" smtClean="0"/>
              <a:t>Redusert vekst</a:t>
            </a:r>
          </a:p>
        </p:txBody>
      </p:sp>
      <p:pic>
        <p:nvPicPr>
          <p:cNvPr id="5" name="Bilde 4" descr="doctor_holding_apple_800_wht_359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487395"/>
            <a:ext cx="1872208" cy="3388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490364"/>
            <a:ext cx="8424936" cy="85725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Vurdering av ernæringssituasjonen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97160" y="1618456"/>
            <a:ext cx="8251304" cy="32575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2 ganger pr år i alder 0-12 år</a:t>
            </a:r>
          </a:p>
          <a:p>
            <a:pPr>
              <a:buNone/>
            </a:pPr>
            <a:r>
              <a:rPr lang="nb-NO" dirty="0" smtClean="0"/>
              <a:t>1 gang pr år etter 12 års alder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u="sng" dirty="0" smtClean="0"/>
              <a:t>Mål for ernæringsbehandlingen  </a:t>
            </a:r>
          </a:p>
          <a:p>
            <a:pPr>
              <a:buNone/>
            </a:pPr>
            <a:r>
              <a:rPr lang="nb-NO" dirty="0" smtClean="0"/>
              <a:t>BMI tilsvarende 25 </a:t>
            </a:r>
            <a:r>
              <a:rPr lang="nb-NO" dirty="0" err="1" smtClean="0"/>
              <a:t>persentil</a:t>
            </a:r>
            <a:r>
              <a:rPr lang="nb-NO" dirty="0" smtClean="0"/>
              <a:t> for alder</a:t>
            </a:r>
          </a:p>
          <a:p>
            <a:pPr>
              <a:buNone/>
            </a:pPr>
            <a:endParaRPr lang="nb-NO" dirty="0" smtClean="0"/>
          </a:p>
        </p:txBody>
      </p:sp>
      <p:sp>
        <p:nvSpPr>
          <p:cNvPr id="4" name="TekstSylinder 3"/>
          <p:cNvSpPr txBox="1"/>
          <p:nvPr/>
        </p:nvSpPr>
        <p:spPr>
          <a:xfrm>
            <a:off x="2123728" y="4650690"/>
            <a:ext cx="669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(Leonard H, et al, 2013,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 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8864" y="483517"/>
            <a:ext cx="8229600" cy="792089"/>
          </a:xfrm>
        </p:spPr>
        <p:txBody>
          <a:bodyPr/>
          <a:lstStyle/>
          <a:p>
            <a:r>
              <a:rPr lang="nb-NO" dirty="0" smtClean="0"/>
              <a:t>Hvordan følge opp?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Måle vekt (og høyde hos barn i vekst) og vurdere status</a:t>
            </a:r>
          </a:p>
          <a:p>
            <a:r>
              <a:rPr lang="nb-NO" dirty="0" smtClean="0"/>
              <a:t>Vurdere matinntaket og kostens næringsinnhold, endring?</a:t>
            </a:r>
          </a:p>
          <a:p>
            <a:r>
              <a:rPr lang="nb-NO" dirty="0" smtClean="0"/>
              <a:t>Appetitt og måltidslengde </a:t>
            </a:r>
          </a:p>
          <a:p>
            <a:r>
              <a:rPr lang="nb-NO" dirty="0" smtClean="0"/>
              <a:t>Toleranse og preferanse for konsistens, endring? </a:t>
            </a:r>
          </a:p>
          <a:p>
            <a:r>
              <a:rPr lang="nb-NO" dirty="0" smtClean="0"/>
              <a:t>Spisesituasjonene behov for tilrettelegging </a:t>
            </a:r>
          </a:p>
          <a:p>
            <a:r>
              <a:rPr lang="nb-NO" dirty="0" smtClean="0"/>
              <a:t>Forstoppelse, oppkast og refluks</a:t>
            </a:r>
          </a:p>
          <a:p>
            <a:r>
              <a:rPr lang="nb-NO" dirty="0" smtClean="0"/>
              <a:t>Tannstatus</a:t>
            </a:r>
          </a:p>
          <a:p>
            <a:r>
              <a:rPr lang="nb-NO" dirty="0" smtClean="0"/>
              <a:t>Ved misstanke om underernæring supplerende biokjemisk måling av ernæringsrelaterte </a:t>
            </a:r>
            <a:r>
              <a:rPr lang="nb-NO" dirty="0" err="1" smtClean="0"/>
              <a:t>biomarkører</a:t>
            </a:r>
            <a:endParaRPr lang="nb-NO" dirty="0" smtClean="0"/>
          </a:p>
        </p:txBody>
      </p:sp>
      <p:sp>
        <p:nvSpPr>
          <p:cNvPr id="4" name="Rektangel 3"/>
          <p:cNvSpPr/>
          <p:nvPr/>
        </p:nvSpPr>
        <p:spPr>
          <a:xfrm>
            <a:off x="4427984" y="474302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nb-NO" sz="1200" dirty="0" smtClean="0"/>
              <a:t>(Leonard, H et al 2013,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 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Energibehov og Retts syndrom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076056" y="1491629"/>
            <a:ext cx="3610744" cy="3102993"/>
          </a:xfrm>
        </p:spPr>
        <p:txBody>
          <a:bodyPr/>
          <a:lstStyle/>
          <a:p>
            <a:pPr>
              <a:buNone/>
            </a:pPr>
            <a:r>
              <a:rPr lang="nb-NO" dirty="0" smtClean="0"/>
              <a:t>	Høyere basalmetabolisme som gir økt energibehov</a:t>
            </a:r>
          </a:p>
          <a:p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644008" y="4587974"/>
            <a:ext cx="3960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(Platte P, et al., 2011, </a:t>
            </a:r>
            <a:r>
              <a:rPr lang="nb-NO" sz="1200" dirty="0" err="1" smtClean="0"/>
              <a:t>Neuropediatrics</a:t>
            </a:r>
            <a:r>
              <a:rPr lang="nb-NO" sz="1200" dirty="0" smtClean="0"/>
              <a:t>)</a:t>
            </a:r>
            <a:endParaRPr lang="nb-NO" sz="1200" dirty="0"/>
          </a:p>
        </p:txBody>
      </p:sp>
      <p:sp>
        <p:nvSpPr>
          <p:cNvPr id="5" name="Rektangel 4"/>
          <p:cNvSpPr/>
          <p:nvPr/>
        </p:nvSpPr>
        <p:spPr>
          <a:xfrm>
            <a:off x="1403648" y="1563638"/>
            <a:ext cx="2592288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539552" y="3075806"/>
            <a:ext cx="2160240" cy="1368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3275856" y="3435846"/>
            <a:ext cx="180020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1691680" y="170765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Energibehov</a:t>
            </a:r>
            <a:endParaRPr lang="nb-NO" sz="28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1560" y="3291830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Basal</a:t>
            </a:r>
          </a:p>
          <a:p>
            <a:r>
              <a:rPr lang="nb-NO" sz="2800" dirty="0" smtClean="0"/>
              <a:t>metabolisme</a:t>
            </a:r>
            <a:endParaRPr lang="nb-NO" sz="28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3347864" y="3363838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Fysisk aktivitet</a:t>
            </a:r>
            <a:endParaRPr lang="nb-NO" sz="2800" dirty="0"/>
          </a:p>
        </p:txBody>
      </p:sp>
      <p:cxnSp>
        <p:nvCxnSpPr>
          <p:cNvPr id="13" name="Rett pil 12"/>
          <p:cNvCxnSpPr/>
          <p:nvPr/>
        </p:nvCxnSpPr>
        <p:spPr>
          <a:xfrm>
            <a:off x="1907704" y="2571750"/>
            <a:ext cx="0" cy="3600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>
            <a:off x="3563888" y="2571750"/>
            <a:ext cx="0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130324"/>
            <a:ext cx="7315200" cy="857250"/>
          </a:xfrm>
        </p:spPr>
        <p:txBody>
          <a:bodyPr/>
          <a:lstStyle/>
          <a:p>
            <a:r>
              <a:rPr lang="nb-NO" dirty="0" smtClean="0"/>
              <a:t>Vekstkurver for Retts syndrom</a:t>
            </a:r>
            <a:endParaRPr lang="nb-NO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7574"/>
            <a:ext cx="4634452" cy="400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Sylinder 3"/>
          <p:cNvSpPr txBox="1"/>
          <p:nvPr/>
        </p:nvSpPr>
        <p:spPr>
          <a:xfrm>
            <a:off x="5796136" y="4659982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</a:t>
            </a:r>
            <a:r>
              <a:rPr lang="nb-NO" sz="1200" dirty="0" err="1" smtClean="0"/>
              <a:t>Tarquinio</a:t>
            </a:r>
            <a:r>
              <a:rPr lang="nb-NO" sz="1200" dirty="0" smtClean="0"/>
              <a:t> DC et al. 2012. </a:t>
            </a:r>
            <a:r>
              <a:rPr lang="nb-NO" sz="1200" dirty="0" err="1" smtClean="0"/>
              <a:t>Neurology</a:t>
            </a:r>
            <a:r>
              <a:rPr lang="nb-NO" sz="1200" dirty="0" smtClean="0"/>
              <a:t>)</a:t>
            </a:r>
            <a:endParaRPr lang="nb-NO" sz="12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868144" y="1635646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Det er utviklet vekstkurver for klassisk og atypisk Retts syndrom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2880" y="339502"/>
            <a:ext cx="8229600" cy="792089"/>
          </a:xfrm>
        </p:spPr>
        <p:txBody>
          <a:bodyPr/>
          <a:lstStyle/>
          <a:p>
            <a:r>
              <a:rPr lang="nb-NO" dirty="0" smtClean="0"/>
              <a:t>Ernæringstrappen</a:t>
            </a:r>
            <a:endParaRPr lang="nb-NO" dirty="0"/>
          </a:p>
        </p:txBody>
      </p:sp>
      <p:pic>
        <p:nvPicPr>
          <p:cNvPr id="4" name="Picture 3" descr="ernæringstrapp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72665" y="987574"/>
            <a:ext cx="5835639" cy="393124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Tilrettelegging av spisesituasjon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Sittestilling</a:t>
            </a:r>
          </a:p>
          <a:p>
            <a:r>
              <a:rPr lang="nb-NO" sz="2400" b="1" dirty="0" smtClean="0"/>
              <a:t>Bruk av hjelpemidler</a:t>
            </a:r>
          </a:p>
          <a:p>
            <a:r>
              <a:rPr lang="nb-NO" sz="2400" b="1" dirty="0" smtClean="0"/>
              <a:t>Spiseteknikk</a:t>
            </a:r>
          </a:p>
          <a:p>
            <a:r>
              <a:rPr lang="nb-NO" sz="2400" b="1" dirty="0" smtClean="0"/>
              <a:t>Omgivelser</a:t>
            </a:r>
          </a:p>
        </p:txBody>
      </p:sp>
      <p:pic>
        <p:nvPicPr>
          <p:cNvPr id="4" name="Picture 2" descr="http://ts1.mm.bing.net/th?&amp;id=HN.608014305490505239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0494" y="1371237"/>
            <a:ext cx="1823184" cy="1403852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Konsistenstilpasning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nb-NO" b="1" dirty="0" smtClean="0">
                <a:solidFill>
                  <a:srgbClr val="C00000"/>
                </a:solidFill>
              </a:rPr>
              <a:t>Mål: mer enhetlig konsistens som er lettere å svelge</a:t>
            </a:r>
          </a:p>
          <a:p>
            <a:endParaRPr lang="nb-NO" dirty="0" smtClean="0"/>
          </a:p>
          <a:p>
            <a:r>
              <a:rPr lang="nb-NO" b="1" dirty="0" smtClean="0"/>
              <a:t>Mat som kleber:</a:t>
            </a:r>
          </a:p>
          <a:p>
            <a:pPr lvl="1"/>
            <a:r>
              <a:rPr lang="nb-NO" dirty="0" smtClean="0"/>
              <a:t>Brunost, peanøttsmør, </a:t>
            </a:r>
            <a:r>
              <a:rPr lang="nb-NO" dirty="0" err="1" smtClean="0"/>
              <a:t>vingummi</a:t>
            </a:r>
            <a:endParaRPr lang="nb-NO" dirty="0" smtClean="0"/>
          </a:p>
          <a:p>
            <a:r>
              <a:rPr lang="nb-NO" b="1" dirty="0" smtClean="0"/>
              <a:t>Mat som krever mye tygging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Hele kjøttbiter, rå grønnsaker, harde frukter</a:t>
            </a:r>
          </a:p>
          <a:p>
            <a:pPr lvl="1"/>
            <a:endParaRPr lang="nb-NO" dirty="0" smtClean="0"/>
          </a:p>
          <a:p>
            <a:pPr>
              <a:buNone/>
            </a:pPr>
            <a:r>
              <a:rPr lang="nb-NO" b="1" dirty="0" smtClean="0"/>
              <a:t>Most mat og tyktflytende drikke tolereres ofte best!</a:t>
            </a:r>
          </a:p>
          <a:p>
            <a:endParaRPr lang="nb-NO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211710"/>
            <a:ext cx="1082473" cy="136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 l="29549"/>
          <a:stretch>
            <a:fillRect/>
          </a:stretch>
        </p:blipFill>
        <p:spPr bwMode="auto">
          <a:xfrm>
            <a:off x="7738710" y="1816914"/>
            <a:ext cx="1183223" cy="150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792089"/>
          </a:xfrm>
        </p:spPr>
        <p:txBody>
          <a:bodyPr>
            <a:normAutofit/>
          </a:bodyPr>
          <a:lstStyle/>
          <a:p>
            <a:r>
              <a:rPr lang="nb-NO" dirty="0" smtClean="0"/>
              <a:t>Næringstett og beriket kost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563638"/>
            <a:ext cx="7869560" cy="3102993"/>
          </a:xfrm>
        </p:spPr>
        <p:txBody>
          <a:bodyPr/>
          <a:lstStyle/>
          <a:p>
            <a:r>
              <a:rPr lang="nb-NO" sz="2800" dirty="0" smtClean="0"/>
              <a:t>Bruk sauser og oljer</a:t>
            </a:r>
          </a:p>
          <a:p>
            <a:r>
              <a:rPr lang="nb-NO" sz="2800" dirty="0" smtClean="0"/>
              <a:t>Berike den vanlige kosten</a:t>
            </a:r>
          </a:p>
          <a:p>
            <a:pPr lvl="1">
              <a:spcAft>
                <a:spcPts val="1200"/>
              </a:spcAft>
            </a:pPr>
            <a:r>
              <a:rPr lang="nb-NO" dirty="0" smtClean="0"/>
              <a:t>Olje, fløte, smør, egg, ost</a:t>
            </a:r>
          </a:p>
          <a:p>
            <a:pPr marL="990600" lvl="1" indent="-533400">
              <a:buNone/>
            </a:pPr>
            <a:endParaRPr lang="nb-NO" dirty="0"/>
          </a:p>
        </p:txBody>
      </p:sp>
      <p:pic>
        <p:nvPicPr>
          <p:cNvPr id="4" name="Picture 4" descr="ANd9GcSdlPY1SX8URGEmvab9QxrjyuPozeWNU4ISnDkaRED13AzekKUk1PzJFZ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17163" y="1059582"/>
            <a:ext cx="1931301" cy="1087542"/>
          </a:xfrm>
          <a:prstGeom prst="rect">
            <a:avLst/>
          </a:prstGeom>
          <a:noFill/>
          <a:ln/>
        </p:spPr>
      </p:pic>
      <p:pic>
        <p:nvPicPr>
          <p:cNvPr id="5" name="Picture 5" descr="ANd9GcRX3q3khRGsQj5Px-BqBu05pEjg6h8zwC620Nvl1OUm0UUMduG9ku0B_aPJj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804248" y="3408983"/>
            <a:ext cx="1975190" cy="1250999"/>
          </a:xfrm>
          <a:prstGeom prst="rect">
            <a:avLst/>
          </a:prstGeom>
          <a:noFill/>
          <a:ln/>
        </p:spPr>
      </p:pic>
      <p:pic>
        <p:nvPicPr>
          <p:cNvPr id="6" name="Picture 6" descr="ANd9GcRmeHeOo8KFWEBORhd-ftiN4Bb5O137INYgIg0a4mZ4WhHpyRg09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823343" y="2139702"/>
            <a:ext cx="1925121" cy="1280219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Mellommåltider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701005"/>
            <a:ext cx="8291264" cy="3102993"/>
          </a:xfrm>
        </p:spPr>
        <p:txBody>
          <a:bodyPr/>
          <a:lstStyle/>
          <a:p>
            <a:r>
              <a:rPr lang="nb-NO" dirty="0" smtClean="0"/>
              <a:t>Små, hyppige måltider</a:t>
            </a:r>
          </a:p>
          <a:p>
            <a:r>
              <a:rPr lang="nb-NO" dirty="0" smtClean="0"/>
              <a:t>Bruk næringstette matvarer </a:t>
            </a:r>
            <a:endParaRPr lang="nb-NO" dirty="0"/>
          </a:p>
        </p:txBody>
      </p:sp>
      <p:pic>
        <p:nvPicPr>
          <p:cNvPr id="6" name="Picture 5" descr="ANd9GcRX3q3khRGsQj5Px-BqBu05pEjg6h8zwC620Nvl1OUm0UUMduG9ku0B_aPJj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341955" y="3651870"/>
            <a:ext cx="2046469" cy="1296144"/>
          </a:xfrm>
          <a:prstGeom prst="rect">
            <a:avLst/>
          </a:prstGeom>
          <a:noFill/>
          <a:ln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905528"/>
            <a:ext cx="2066158" cy="137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e 8" descr="ostebi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283718"/>
            <a:ext cx="2100198" cy="1399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Næringsdrikker og næringspulver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28997"/>
            <a:ext cx="8229600" cy="310299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Næringsdrikker</a:t>
            </a:r>
          </a:p>
          <a:p>
            <a:r>
              <a:rPr lang="nb-NO" sz="2800" dirty="0" smtClean="0"/>
              <a:t>Berikning med næringspulver</a:t>
            </a:r>
          </a:p>
          <a:p>
            <a:pPr>
              <a:buNone/>
            </a:pPr>
            <a:endParaRPr lang="nb-NO" sz="2800" dirty="0" smtClean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635646"/>
            <a:ext cx="1222250" cy="1237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Fantomal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203598"/>
            <a:ext cx="1234722" cy="14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Nutrison-Powd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3003798"/>
            <a:ext cx="1234722" cy="148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AutoShape 2" descr="Bilderesultat for næringsdrikk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76" name="AutoShape 4" descr="Bilderesultat for næringsdrikk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78" name="AutoShape 6" descr="Bilderesultat for næringsdrikk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1" name="Bilde 10" descr="næringsdrikk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8588" y="2787774"/>
            <a:ext cx="1637628" cy="1719883"/>
          </a:xfrm>
          <a:prstGeom prst="rect">
            <a:avLst/>
          </a:prstGeom>
        </p:spPr>
      </p:pic>
      <p:sp>
        <p:nvSpPr>
          <p:cNvPr id="3080" name="AutoShape 8" descr="Bilderesultat for næringsdrikk fresubi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43000" y="249492"/>
            <a:ext cx="7315200" cy="857250"/>
          </a:xfrm>
        </p:spPr>
        <p:txBody>
          <a:bodyPr/>
          <a:lstStyle/>
          <a:p>
            <a:r>
              <a:rPr lang="nb-NO" dirty="0" smtClean="0"/>
              <a:t>Gastrostomi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485900"/>
            <a:ext cx="3645024" cy="3257550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Utrygg svelgefunksjon</a:t>
            </a:r>
          </a:p>
          <a:p>
            <a:r>
              <a:rPr lang="nb-NO" dirty="0" smtClean="0"/>
              <a:t>Dårlig ernæringsstatus og andre tiltak for å øke energiinntaket ikke har gitt adekvat resultat</a:t>
            </a:r>
          </a:p>
          <a:p>
            <a:r>
              <a:rPr lang="nb-NO" dirty="0" smtClean="0"/>
              <a:t>Stressende måltidssituasjon</a:t>
            </a:r>
          </a:p>
          <a:p>
            <a:pPr>
              <a:buNone/>
            </a:pPr>
            <a:r>
              <a:rPr lang="nb-NO" dirty="0" smtClean="0"/>
              <a:t>	</a:t>
            </a:r>
            <a:endParaRPr lang="nb-NO" dirty="0"/>
          </a:p>
        </p:txBody>
      </p:sp>
      <p:pic>
        <p:nvPicPr>
          <p:cNvPr id="17410" name="Picture 2" descr="Gastronomy tube placement illustr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9" y="1347614"/>
            <a:ext cx="3551287" cy="2783173"/>
          </a:xfrm>
          <a:prstGeom prst="rect">
            <a:avLst/>
          </a:prstGeom>
          <a:noFill/>
        </p:spPr>
      </p:pic>
      <p:sp>
        <p:nvSpPr>
          <p:cNvPr id="5" name="TekstSylinder 4"/>
          <p:cNvSpPr txBox="1"/>
          <p:nvPr/>
        </p:nvSpPr>
        <p:spPr>
          <a:xfrm>
            <a:off x="4932040" y="4353948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Foto: </a:t>
            </a:r>
            <a:r>
              <a:rPr lang="nb-NO" sz="1200" dirty="0" err="1" smtClean="0"/>
              <a:t>Pediatric</a:t>
            </a:r>
            <a:r>
              <a:rPr lang="nb-NO" sz="1200" dirty="0" smtClean="0"/>
              <a:t> </a:t>
            </a:r>
            <a:r>
              <a:rPr lang="nb-NO" sz="1200" dirty="0" err="1" smtClean="0"/>
              <a:t>surgery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2089"/>
          </a:xfrm>
        </p:spPr>
        <p:txBody>
          <a:bodyPr/>
          <a:lstStyle/>
          <a:p>
            <a:r>
              <a:rPr lang="nb-NO" dirty="0" smtClean="0"/>
              <a:t>Magetarm og Retts syndrom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701005"/>
            <a:ext cx="8229600" cy="3102993"/>
          </a:xfrm>
        </p:spPr>
        <p:txBody>
          <a:bodyPr/>
          <a:lstStyle/>
          <a:p>
            <a:r>
              <a:rPr lang="nb-NO" dirty="0" smtClean="0"/>
              <a:t>Refluks (40 %)</a:t>
            </a:r>
          </a:p>
          <a:p>
            <a:r>
              <a:rPr lang="nb-NO" dirty="0" smtClean="0"/>
              <a:t>Forstoppelse (80 %)</a:t>
            </a:r>
          </a:p>
          <a:p>
            <a:r>
              <a:rPr lang="nb-NO" dirty="0" smtClean="0"/>
              <a:t>Luft/luftsmerter</a:t>
            </a:r>
          </a:p>
          <a:p>
            <a:pPr>
              <a:buNone/>
            </a:pPr>
            <a:endParaRPr lang="nb-NO" dirty="0"/>
          </a:p>
        </p:txBody>
      </p:sp>
      <p:pic>
        <p:nvPicPr>
          <p:cNvPr id="4" name="Bilde 3" descr="Tarmsystem-180x3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4676" y="915566"/>
            <a:ext cx="2155676" cy="3592793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755576" y="4227934"/>
            <a:ext cx="496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(</a:t>
            </a:r>
            <a:r>
              <a:rPr lang="nb-NO" sz="1200" dirty="0" err="1" smtClean="0"/>
              <a:t>Motil</a:t>
            </a:r>
            <a:r>
              <a:rPr lang="nb-NO" sz="1200" dirty="0" smtClean="0"/>
              <a:t> KJ, et al, 2012,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02332"/>
            <a:ext cx="7315200" cy="857250"/>
          </a:xfrm>
        </p:spPr>
        <p:txBody>
          <a:bodyPr/>
          <a:lstStyle/>
          <a:p>
            <a:r>
              <a:rPr lang="nb-NO" dirty="0" smtClean="0"/>
              <a:t>Refluks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042392"/>
            <a:ext cx="7315200" cy="32575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nb-NO" u="sng" dirty="0" smtClean="0"/>
              <a:t>Symptomer</a:t>
            </a:r>
          </a:p>
          <a:p>
            <a:pPr>
              <a:buNone/>
            </a:pPr>
            <a:r>
              <a:rPr lang="nb-NO" dirty="0" smtClean="0"/>
              <a:t>Oppkast og gulping</a:t>
            </a:r>
          </a:p>
          <a:p>
            <a:pPr>
              <a:buNone/>
            </a:pPr>
            <a:r>
              <a:rPr lang="nb-NO" dirty="0" smtClean="0"/>
              <a:t>Surkling i brystet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u="sng" dirty="0" smtClean="0"/>
              <a:t>Tiltak</a:t>
            </a:r>
          </a:p>
          <a:p>
            <a:pPr>
              <a:buNone/>
            </a:pPr>
            <a:r>
              <a:rPr lang="nb-NO" dirty="0" smtClean="0"/>
              <a:t>Medisinsk behandling</a:t>
            </a:r>
          </a:p>
          <a:p>
            <a:pPr>
              <a:buNone/>
            </a:pPr>
            <a:r>
              <a:rPr lang="nb-NO" dirty="0" smtClean="0"/>
              <a:t>Små hyppige måltider</a:t>
            </a:r>
          </a:p>
          <a:p>
            <a:pPr>
              <a:buNone/>
            </a:pPr>
            <a:r>
              <a:rPr lang="nb-NO" dirty="0" smtClean="0"/>
              <a:t>Oppreist stilling etter måltid</a:t>
            </a:r>
          </a:p>
          <a:p>
            <a:pPr>
              <a:buNone/>
            </a:pPr>
            <a:endParaRPr lang="nb-NO" dirty="0" smtClean="0"/>
          </a:p>
        </p:txBody>
      </p:sp>
      <p:sp>
        <p:nvSpPr>
          <p:cNvPr id="4" name="TekstSylinder 3"/>
          <p:cNvSpPr txBox="1"/>
          <p:nvPr/>
        </p:nvSpPr>
        <p:spPr>
          <a:xfrm>
            <a:off x="971600" y="4506674"/>
            <a:ext cx="7344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</a:t>
            </a:r>
            <a:r>
              <a:rPr lang="nb-NO" sz="1200" dirty="0" err="1" smtClean="0"/>
              <a:t>Baikie</a:t>
            </a:r>
            <a:r>
              <a:rPr lang="nb-NO" sz="1200" dirty="0" smtClean="0"/>
              <a:t> G et al 2014.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 </a:t>
            </a:r>
            <a:endParaRPr lang="nb-NO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585" y="771550"/>
            <a:ext cx="2572927" cy="332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5436096" y="3795886"/>
            <a:ext cx="20162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2089"/>
          </a:xfrm>
        </p:spPr>
        <p:txBody>
          <a:bodyPr/>
          <a:lstStyle/>
          <a:p>
            <a:r>
              <a:rPr lang="nb-NO" dirty="0" smtClean="0"/>
              <a:t>Forstoppelse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Ekstra inntak av væske</a:t>
            </a:r>
          </a:p>
          <a:p>
            <a:r>
              <a:rPr lang="nb-NO" dirty="0" smtClean="0"/>
              <a:t>Størst mulig fysisk aktivitet</a:t>
            </a:r>
          </a:p>
          <a:p>
            <a:r>
              <a:rPr lang="nb-NO" dirty="0" smtClean="0"/>
              <a:t>Regelmessige toalettbesøk</a:t>
            </a:r>
          </a:p>
          <a:p>
            <a:r>
              <a:rPr lang="nb-NO" dirty="0" smtClean="0"/>
              <a:t>Forebyggende behandling med </a:t>
            </a:r>
            <a:r>
              <a:rPr lang="nb-NO" dirty="0" err="1" smtClean="0"/>
              <a:t>laxantia</a:t>
            </a:r>
            <a:r>
              <a:rPr lang="nb-NO" dirty="0" smtClean="0"/>
              <a:t> (</a:t>
            </a:r>
            <a:r>
              <a:rPr lang="nb-NO" dirty="0" err="1" smtClean="0"/>
              <a:t>Duphalac</a:t>
            </a:r>
            <a:r>
              <a:rPr lang="nb-NO" dirty="0" smtClean="0"/>
              <a:t> eller lignende, unngå flytende parafin)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932040" y="4443958"/>
            <a:ext cx="37444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</a:t>
            </a:r>
            <a:r>
              <a:rPr lang="nb-NO" sz="1200" dirty="0" err="1" smtClean="0"/>
              <a:t>Baikie</a:t>
            </a:r>
            <a:r>
              <a:rPr lang="nb-NO" sz="1200" dirty="0" smtClean="0"/>
              <a:t> G et al 2014.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 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Luftplager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Pustemønster og svelging av luft</a:t>
            </a:r>
          </a:p>
          <a:p>
            <a:r>
              <a:rPr lang="nb-NO" dirty="0" smtClean="0"/>
              <a:t>Kan sjelden bedres med kosttiltak</a:t>
            </a:r>
          </a:p>
          <a:p>
            <a:r>
              <a:rPr lang="nb-NO" dirty="0" smtClean="0"/>
              <a:t>Dersom man har PEG/Knapp kan man slippe ut luft gjennom denne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932040" y="4515966"/>
            <a:ext cx="3888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</a:t>
            </a:r>
            <a:r>
              <a:rPr lang="nb-NO" sz="1200" dirty="0" err="1" smtClean="0"/>
              <a:t>Baikie</a:t>
            </a:r>
            <a:r>
              <a:rPr lang="nb-NO" sz="1200" dirty="0" smtClean="0"/>
              <a:t> G, et al., 2014.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 </a:t>
            </a:r>
          </a:p>
          <a:p>
            <a:pPr algn="r"/>
            <a:endParaRPr lang="nb-NO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792089"/>
          </a:xfrm>
        </p:spPr>
        <p:txBody>
          <a:bodyPr/>
          <a:lstStyle/>
          <a:p>
            <a:r>
              <a:rPr lang="nb-NO" dirty="0" smtClean="0"/>
              <a:t>Kost og beinhelse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275606"/>
            <a:ext cx="4320480" cy="3372104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Lav beintetthet og økt risiko for brudd </a:t>
            </a:r>
          </a:p>
          <a:p>
            <a:r>
              <a:rPr lang="nb-NO" dirty="0" smtClean="0"/>
              <a:t>Tilstrekkelig inntak av </a:t>
            </a:r>
            <a:r>
              <a:rPr lang="nb-NO" dirty="0" smtClean="0">
                <a:solidFill>
                  <a:srgbClr val="FF0000"/>
                </a:solidFill>
              </a:rPr>
              <a:t>Protein, kalsium og fosfor og (vitamin D)</a:t>
            </a:r>
            <a:r>
              <a:rPr lang="nb-NO" dirty="0" smtClean="0"/>
              <a:t> er forbundet med økt beintetthet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899592" y="457868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</a:t>
            </a:r>
            <a:r>
              <a:rPr lang="nb-NO" sz="1200" dirty="0" err="1" smtClean="0"/>
              <a:t>Motil</a:t>
            </a:r>
            <a:r>
              <a:rPr lang="nb-NO" sz="1200" dirty="0" smtClean="0"/>
              <a:t> KJ et al 2014. </a:t>
            </a:r>
            <a:r>
              <a:rPr lang="nb-NO" dirty="0" smtClean="0"/>
              <a:t> </a:t>
            </a:r>
            <a:r>
              <a:rPr lang="nb-NO" sz="1200" dirty="0" smtClean="0"/>
              <a:t>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</a:t>
            </a:r>
            <a:r>
              <a:rPr lang="nb-NO" sz="1800" dirty="0" smtClean="0"/>
              <a:t> </a:t>
            </a:r>
            <a:endParaRPr lang="nb-NO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7" y="195486"/>
            <a:ext cx="2367446" cy="4577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Sylinder 5"/>
          <p:cNvSpPr txBox="1"/>
          <p:nvPr/>
        </p:nvSpPr>
        <p:spPr>
          <a:xfrm>
            <a:off x="5364088" y="473199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Foto: </a:t>
            </a:r>
            <a:r>
              <a:rPr lang="nb-NO" sz="1200" dirty="0" err="1" smtClean="0"/>
              <a:t>Wikipedia.no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22" name="Picture 2" descr="Kart over land som resirkulerer aluminium. Ledende: Europa, Nord-Amerika og Japan. I startfasen: Russland, Kina og In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662" y="-74544"/>
            <a:ext cx="9649350" cy="5218044"/>
          </a:xfrm>
          <a:prstGeom prst="rect">
            <a:avLst/>
          </a:prstGeom>
          <a:noFill/>
        </p:spPr>
      </p:pic>
      <p:sp>
        <p:nvSpPr>
          <p:cNvPr id="5" name="Ellipse 4"/>
          <p:cNvSpPr/>
          <p:nvPr/>
        </p:nvSpPr>
        <p:spPr bwMode="auto">
          <a:xfrm>
            <a:off x="1785392" y="2787774"/>
            <a:ext cx="194320" cy="19974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Vitamin D mangel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419622"/>
            <a:ext cx="4176464" cy="3175001"/>
          </a:xfrm>
        </p:spPr>
        <p:txBody>
          <a:bodyPr/>
          <a:lstStyle/>
          <a:p>
            <a:r>
              <a:rPr lang="nb-NO" dirty="0" smtClean="0"/>
              <a:t>I en undersøkelse fant forskerne at 20 % hadde vitamin D mangel (n=157)</a:t>
            </a: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8512" y="1456134"/>
            <a:ext cx="2555776" cy="255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4" descr="tr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1563638"/>
            <a:ext cx="1905000" cy="2286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827584" y="4155926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(</a:t>
            </a:r>
            <a:r>
              <a:rPr lang="nb-NO" sz="1200" dirty="0" err="1" smtClean="0"/>
              <a:t>Motil</a:t>
            </a:r>
            <a:r>
              <a:rPr lang="nb-NO" sz="1200" dirty="0" smtClean="0"/>
              <a:t> KJ, et al., 2011, J </a:t>
            </a:r>
            <a:r>
              <a:rPr lang="nb-NO" sz="1200" dirty="0" err="1" smtClean="0"/>
              <a:t>Pediatr</a:t>
            </a:r>
            <a:r>
              <a:rPr lang="nb-NO" sz="1200" dirty="0" smtClean="0"/>
              <a:t> </a:t>
            </a:r>
            <a:r>
              <a:rPr lang="nb-NO" sz="1200" dirty="0" err="1" smtClean="0"/>
              <a:t>Gastroenterol</a:t>
            </a:r>
            <a:r>
              <a:rPr lang="nb-NO" sz="1200" dirty="0" smtClean="0"/>
              <a:t> </a:t>
            </a:r>
            <a:r>
              <a:rPr lang="nb-NO" sz="1200" dirty="0" err="1" smtClean="0"/>
              <a:t>Nutr</a:t>
            </a:r>
            <a:r>
              <a:rPr lang="nb-NO" sz="1200" dirty="0" smtClean="0"/>
              <a:t>)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" y="411510"/>
            <a:ext cx="8363272" cy="857250"/>
          </a:xfrm>
        </p:spPr>
        <p:txBody>
          <a:bodyPr/>
          <a:lstStyle/>
          <a:p>
            <a:r>
              <a:rPr lang="nb-NO" sz="2800" dirty="0" smtClean="0"/>
              <a:t>Blod lipid profil hos jenter med </a:t>
            </a:r>
            <a:r>
              <a:rPr lang="nb-NO" sz="2800" dirty="0"/>
              <a:t>R</a:t>
            </a:r>
            <a:r>
              <a:rPr lang="nb-NO" sz="2800" dirty="0" smtClean="0"/>
              <a:t>etts syndrom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815666"/>
            <a:ext cx="7283152" cy="2756334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4" name="Content Placeholder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383618"/>
            <a:ext cx="6715181" cy="319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6" y="1221600"/>
            <a:ext cx="25202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3923928" y="4569973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 smtClean="0"/>
              <a:t>(</a:t>
            </a:r>
            <a:r>
              <a:rPr lang="nb-NO" sz="1200" dirty="0" err="1" smtClean="0"/>
              <a:t>Segato</a:t>
            </a:r>
            <a:r>
              <a:rPr lang="nb-NO" sz="1200" dirty="0" smtClean="0"/>
              <a:t> M, 2014, </a:t>
            </a:r>
            <a:r>
              <a:rPr lang="nb-NO" sz="1200" dirty="0" err="1" smtClean="0"/>
              <a:t>Plos</a:t>
            </a:r>
            <a:r>
              <a:rPr lang="nb-NO" sz="1200" dirty="0" smtClean="0"/>
              <a:t> One)</a:t>
            </a:r>
            <a:endParaRPr lang="nb-NO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979712" y="4137924"/>
            <a:ext cx="410445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2123728" y="408391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T-kol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4083918"/>
            <a:ext cx="7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TG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4355976" y="408391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HDL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5436096" y="408391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LDL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7020272" y="1815666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Kontroller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7020272" y="2085696"/>
            <a:ext cx="18722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Retts syndrom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881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49492"/>
            <a:ext cx="7315200" cy="857250"/>
          </a:xfrm>
        </p:spPr>
        <p:txBody>
          <a:bodyPr/>
          <a:lstStyle/>
          <a:p>
            <a:r>
              <a:rPr lang="nb-NO" dirty="0" smtClean="0"/>
              <a:t>Langkjedede omega-3 fettsyrer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485900"/>
            <a:ext cx="7846640" cy="3257550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Studie med tilskudd av omega-3 fettsyrer (DHA og EPA) har vist bedret hjertefunksjon </a:t>
            </a:r>
          </a:p>
          <a:p>
            <a:r>
              <a:rPr lang="nb-NO" dirty="0" smtClean="0"/>
              <a:t>Tilskudd med omega-3 fettsyrer i 12 mnd viste reduksjon i total kolesterol, reduksjon i serum </a:t>
            </a:r>
            <a:r>
              <a:rPr lang="nb-NO" dirty="0" err="1" smtClean="0"/>
              <a:t>triglyserider</a:t>
            </a:r>
            <a:r>
              <a:rPr lang="nb-NO" dirty="0" smtClean="0"/>
              <a:t> og økning i </a:t>
            </a:r>
            <a:r>
              <a:rPr lang="nb-NO" dirty="0" err="1" smtClean="0"/>
              <a:t>HDL-kolesterol</a:t>
            </a:r>
            <a:endParaRPr lang="nb-NO" dirty="0" smtClean="0"/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endParaRPr lang="nb-NO" sz="1600" dirty="0" smtClean="0"/>
          </a:p>
          <a:p>
            <a:pPr algn="r">
              <a:buNone/>
            </a:pPr>
            <a:r>
              <a:rPr lang="nb-NO" sz="1300" dirty="0" smtClean="0"/>
              <a:t>(Silvia M, et al. 2014. </a:t>
            </a:r>
            <a:r>
              <a:rPr lang="nb-NO" sz="1300" dirty="0" err="1" smtClean="0"/>
              <a:t>Mediators</a:t>
            </a:r>
            <a:r>
              <a:rPr lang="nb-NO" sz="1300" dirty="0" smtClean="0"/>
              <a:t> </a:t>
            </a:r>
            <a:r>
              <a:rPr lang="nb-NO" sz="1300" dirty="0" err="1" smtClean="0"/>
              <a:t>Inflam</a:t>
            </a:r>
            <a:r>
              <a:rPr lang="nb-NO" sz="1300" dirty="0" smtClean="0"/>
              <a:t>) </a:t>
            </a:r>
          </a:p>
          <a:p>
            <a:pPr algn="r">
              <a:buNone/>
            </a:pPr>
            <a:r>
              <a:rPr lang="nb-NO" sz="1300" dirty="0" smtClean="0"/>
              <a:t>(</a:t>
            </a:r>
            <a:r>
              <a:rPr lang="nb-NO" sz="1300" dirty="0" err="1" smtClean="0"/>
              <a:t>Signorini</a:t>
            </a:r>
            <a:r>
              <a:rPr lang="nb-NO" sz="1300" dirty="0" smtClean="0"/>
              <a:t>, et al 2014. Prost </a:t>
            </a:r>
            <a:r>
              <a:rPr lang="nb-NO" sz="1300" dirty="0" err="1" smtClean="0"/>
              <a:t>Leuk</a:t>
            </a:r>
            <a:r>
              <a:rPr lang="nb-NO" sz="1300" dirty="0" smtClean="0"/>
              <a:t> Ess Fat) 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endParaRPr lang="nb-NO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Følg Helsedirektoratets anbefaling – </a:t>
            </a:r>
            <a:br>
              <a:rPr lang="nb-NO" dirty="0" smtClean="0"/>
            </a:br>
            <a:r>
              <a:rPr lang="nb-NO" dirty="0" smtClean="0"/>
              <a:t>Ta Tran!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7890" name="Picture 2" descr="m_ller_s_tran_axe_6896193x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1383618"/>
            <a:ext cx="3331257" cy="3331257"/>
          </a:xfrm>
          <a:prstGeom prst="rect">
            <a:avLst/>
          </a:prstGeom>
          <a:noFill/>
        </p:spPr>
      </p:pic>
      <p:pic>
        <p:nvPicPr>
          <p:cNvPr id="37892" name="Picture 4" descr="http://bloggfiler.no/idavaag.blogg.no/images/585014-7-12663472855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3902" y="1383618"/>
            <a:ext cx="4200466" cy="2268252"/>
          </a:xfrm>
          <a:prstGeom prst="rect">
            <a:avLst/>
          </a:prstGeom>
          <a:noFill/>
        </p:spPr>
      </p:pic>
      <p:pic>
        <p:nvPicPr>
          <p:cNvPr id="37894" name="Picture 6" descr="http://www.mollersdirekte.no/wp-content/uploads/Mollers_Omega-3_Fisk-176x2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3125502"/>
            <a:ext cx="1676400" cy="1714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al enkel 16_9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Mal enkel 16_9 2</Template>
  <TotalTime>365</TotalTime>
  <Words>1352</Words>
  <Application>Microsoft Macintosh PowerPoint</Application>
  <PresentationFormat>Skjermfremvisning (16:9)</PresentationFormat>
  <Paragraphs>161</Paragraphs>
  <Slides>24</Slides>
  <Notes>6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5" baseType="lpstr">
      <vt:lpstr>Mal enkel 16_9 2</vt:lpstr>
      <vt:lpstr> </vt:lpstr>
      <vt:lpstr>Disposisjon</vt:lpstr>
      <vt:lpstr>Retts syndrom:  En ernæringsmessig sårbar gruppe </vt:lpstr>
      <vt:lpstr>Vurdering av ernæringssituasjonen </vt:lpstr>
      <vt:lpstr>Hvordan følge opp?</vt:lpstr>
      <vt:lpstr>Energibehov og Retts syndrom</vt:lpstr>
      <vt:lpstr>Vekstkurver for Retts syndrom</vt:lpstr>
      <vt:lpstr>Ernæringstrappen</vt:lpstr>
      <vt:lpstr>Tilrettelegging av spisesituasjon</vt:lpstr>
      <vt:lpstr>Konsistenstilpasning</vt:lpstr>
      <vt:lpstr>Næringstett og beriket kost</vt:lpstr>
      <vt:lpstr>Mellommåltider</vt:lpstr>
      <vt:lpstr>Næringsdrikker og næringspulver</vt:lpstr>
      <vt:lpstr>Gastrostomi</vt:lpstr>
      <vt:lpstr>Magetarm og Retts syndrom</vt:lpstr>
      <vt:lpstr>Refluks</vt:lpstr>
      <vt:lpstr>Forstoppelse</vt:lpstr>
      <vt:lpstr>Luftplager</vt:lpstr>
      <vt:lpstr>Kost og beinhelse</vt:lpstr>
      <vt:lpstr>PowerPoint-presentasjon</vt:lpstr>
      <vt:lpstr>Vitamin D mangel</vt:lpstr>
      <vt:lpstr>Blod lipid profil hos jenter med Retts syndrom</vt:lpstr>
      <vt:lpstr>Langkjedede omega-3 fettsyrer</vt:lpstr>
      <vt:lpstr>Følg Helsedirektoratets anbefaling –  Ta Tran!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mal</dc:creator>
  <cp:lastModifiedBy>Therese Christensen</cp:lastModifiedBy>
  <cp:revision>36</cp:revision>
  <dcterms:created xsi:type="dcterms:W3CDTF">2015-10-08T08:42:44Z</dcterms:created>
  <dcterms:modified xsi:type="dcterms:W3CDTF">2015-10-27T20:28:14Z</dcterms:modified>
</cp:coreProperties>
</file>