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0" name="Shape 90"/>
          <p:cNvSpPr/>
          <p:nvPr>
            <p:ph type="sldImg"/>
          </p:nvPr>
        </p:nvSpPr>
        <p:spPr>
          <a:xfrm>
            <a:off x="1143000" y="685800"/>
            <a:ext cx="4572000" cy="3429000"/>
          </a:xfrm>
          <a:prstGeom prst="rect">
            <a:avLst/>
          </a:prstGeom>
        </p:spPr>
        <p:txBody>
          <a:bodyPr/>
          <a:lstStyle/>
          <a:p>
            <a:pPr/>
          </a:p>
        </p:txBody>
      </p:sp>
      <p:sp>
        <p:nvSpPr>
          <p:cNvPr id="91" name="Shape 9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Shape 95"/>
          <p:cNvSpPr/>
          <p:nvPr>
            <p:ph type="sldImg"/>
          </p:nvPr>
        </p:nvSpPr>
        <p:spPr>
          <a:prstGeom prst="rect">
            <a:avLst/>
          </a:prstGeom>
        </p:spPr>
        <p:txBody>
          <a:bodyPr/>
          <a:lstStyle/>
          <a:p>
            <a:pPr/>
          </a:p>
        </p:txBody>
      </p:sp>
      <p:sp>
        <p:nvSpPr>
          <p:cNvPr id="96" name="Shape 96"/>
          <p:cNvSpPr/>
          <p:nvPr>
            <p:ph type="body" sz="quarter" idx="1"/>
          </p:nvPr>
        </p:nvSpPr>
        <p:spPr>
          <a:prstGeom prst="rect">
            <a:avLst/>
          </a:prstGeom>
        </p:spPr>
        <p:txBody>
          <a:bodyPr/>
          <a:lstStyle/>
          <a:p>
            <a:pPr/>
            <a:r>
              <a:t>Rett Syndrome: Improve patient QoL by adding caregiver perspectives and new treatments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 name="Shape 100"/>
          <p:cNvSpPr/>
          <p:nvPr>
            <p:ph type="sldImg"/>
          </p:nvPr>
        </p:nvSpPr>
        <p:spPr>
          <a:prstGeom prst="rect">
            <a:avLst/>
          </a:prstGeom>
        </p:spPr>
        <p:txBody>
          <a:bodyPr/>
          <a:lstStyle/>
          <a:p>
            <a:pPr/>
          </a:p>
        </p:txBody>
      </p:sp>
      <p:sp>
        <p:nvSpPr>
          <p:cNvPr id="101" name="Shape 101"/>
          <p:cNvSpPr/>
          <p:nvPr>
            <p:ph type="body" sz="quarter" idx="1"/>
          </p:nvPr>
        </p:nvSpPr>
        <p:spPr>
          <a:prstGeom prst="rect">
            <a:avLst/>
          </a:prstGeom>
        </p:spPr>
        <p:txBody>
          <a:bodyPr/>
          <a:lstStyle/>
          <a:p>
            <a:pPr/>
            <a:r>
              <a:t>Rett Syndrome: Improve patient QoL by adding caregiver perspectives and new treatments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teltekst"/>
          <p:cNvSpPr txBox="1"/>
          <p:nvPr>
            <p:ph type="title"/>
          </p:nvPr>
        </p:nvSpPr>
        <p:spPr>
          <a:xfrm>
            <a:off x="1524000" y="1122362"/>
            <a:ext cx="9144000" cy="2387601"/>
          </a:xfrm>
          <a:prstGeom prst="rect">
            <a:avLst/>
          </a:prstGeom>
        </p:spPr>
        <p:txBody>
          <a:bodyPr anchor="b"/>
          <a:lstStyle>
            <a:lvl1pPr algn="ctr">
              <a:defRPr sz="6000"/>
            </a:lvl1pPr>
          </a:lstStyle>
          <a:p>
            <a:pPr/>
            <a:r>
              <a:t>Titteltekst</a:t>
            </a:r>
          </a:p>
        </p:txBody>
      </p:sp>
      <p:sp>
        <p:nvSpPr>
          <p:cNvPr id="12" name="Brødtekst nivå én…"/>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13"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teltekst"/>
          <p:cNvSpPr txBox="1"/>
          <p:nvPr>
            <p:ph type="title"/>
          </p:nvPr>
        </p:nvSpPr>
        <p:spPr>
          <a:prstGeom prst="rect">
            <a:avLst/>
          </a:prstGeom>
        </p:spPr>
        <p:txBody>
          <a:bodyPr/>
          <a:lstStyle/>
          <a:p>
            <a:pPr/>
            <a:r>
              <a:t>Titteltekst</a:t>
            </a:r>
          </a:p>
        </p:txBody>
      </p:sp>
      <p:sp>
        <p:nvSpPr>
          <p:cNvPr id="21" name="Brødtekst nivå én…"/>
          <p:cNvSpPr txBox="1"/>
          <p:nvPr>
            <p:ph type="body" idx="1"/>
          </p:nvPr>
        </p:nvSpPr>
        <p:spPr>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22"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teltekst"/>
          <p:cNvSpPr txBox="1"/>
          <p:nvPr>
            <p:ph type="title"/>
          </p:nvPr>
        </p:nvSpPr>
        <p:spPr>
          <a:xfrm>
            <a:off x="831850" y="1709738"/>
            <a:ext cx="10515600" cy="2852737"/>
          </a:xfrm>
          <a:prstGeom prst="rect">
            <a:avLst/>
          </a:prstGeom>
        </p:spPr>
        <p:txBody>
          <a:bodyPr anchor="b"/>
          <a:lstStyle>
            <a:lvl1pPr>
              <a:defRPr sz="6000"/>
            </a:lvl1pPr>
          </a:lstStyle>
          <a:p>
            <a:pPr/>
            <a:r>
              <a:t>Titteltekst</a:t>
            </a:r>
          </a:p>
        </p:txBody>
      </p:sp>
      <p:sp>
        <p:nvSpPr>
          <p:cNvPr id="30" name="Brødtekst nivå én…"/>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31"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teltekst"/>
          <p:cNvSpPr txBox="1"/>
          <p:nvPr>
            <p:ph type="title"/>
          </p:nvPr>
        </p:nvSpPr>
        <p:spPr>
          <a:prstGeom prst="rect">
            <a:avLst/>
          </a:prstGeom>
        </p:spPr>
        <p:txBody>
          <a:bodyPr/>
          <a:lstStyle/>
          <a:p>
            <a:pPr/>
            <a:r>
              <a:t>Titteltekst</a:t>
            </a:r>
          </a:p>
        </p:txBody>
      </p:sp>
      <p:sp>
        <p:nvSpPr>
          <p:cNvPr id="39" name="Brødtekst nivå én…"/>
          <p:cNvSpPr txBox="1"/>
          <p:nvPr>
            <p:ph type="body" sz="half" idx="1"/>
          </p:nvPr>
        </p:nvSpPr>
        <p:spPr>
          <a:xfrm>
            <a:off x="838200" y="1825625"/>
            <a:ext cx="5181600" cy="4351338"/>
          </a:xfrm>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40"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teltekst"/>
          <p:cNvSpPr txBox="1"/>
          <p:nvPr>
            <p:ph type="title"/>
          </p:nvPr>
        </p:nvSpPr>
        <p:spPr>
          <a:xfrm>
            <a:off x="839787" y="365125"/>
            <a:ext cx="10515601" cy="1325563"/>
          </a:xfrm>
          <a:prstGeom prst="rect">
            <a:avLst/>
          </a:prstGeom>
        </p:spPr>
        <p:txBody>
          <a:bodyPr/>
          <a:lstStyle/>
          <a:p>
            <a:pPr/>
            <a:r>
              <a:t>Titteltekst</a:t>
            </a:r>
          </a:p>
        </p:txBody>
      </p:sp>
      <p:sp>
        <p:nvSpPr>
          <p:cNvPr id="48" name="Brødtekst nivå én…"/>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teltekst"/>
          <p:cNvSpPr txBox="1"/>
          <p:nvPr>
            <p:ph type="title"/>
          </p:nvPr>
        </p:nvSpPr>
        <p:spPr>
          <a:prstGeom prst="rect">
            <a:avLst/>
          </a:prstGeom>
        </p:spPr>
        <p:txBody>
          <a:bodyPr/>
          <a:lstStyle/>
          <a:p>
            <a:pPr/>
            <a:r>
              <a:t>Titteltekst</a:t>
            </a:r>
          </a:p>
        </p:txBody>
      </p:sp>
      <p:sp>
        <p:nvSpPr>
          <p:cNvPr id="58"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ubsection content caption title">
    <p:spTree>
      <p:nvGrpSpPr>
        <p:cNvPr id="1" name=""/>
        <p:cNvGrpSpPr/>
        <p:nvPr/>
      </p:nvGrpSpPr>
      <p:grpSpPr>
        <a:xfrm>
          <a:off x="0" y="0"/>
          <a:ext cx="0" cy="0"/>
          <a:chOff x="0" y="0"/>
          <a:chExt cx="0" cy="0"/>
        </a:xfrm>
      </p:grpSpPr>
      <p:sp>
        <p:nvSpPr>
          <p:cNvPr id="72" name="Titteltekst"/>
          <p:cNvSpPr txBox="1"/>
          <p:nvPr>
            <p:ph type="title"/>
          </p:nvPr>
        </p:nvSpPr>
        <p:spPr>
          <a:xfrm>
            <a:off x="839787" y="678729"/>
            <a:ext cx="3932239" cy="4652095"/>
          </a:xfrm>
          <a:prstGeom prst="rect">
            <a:avLst/>
          </a:prstGeom>
        </p:spPr>
        <p:txBody>
          <a:bodyPr/>
          <a:lstStyle/>
          <a:p>
            <a:pPr/>
            <a:r>
              <a:t>Titteltekst</a:t>
            </a:r>
          </a:p>
        </p:txBody>
      </p:sp>
      <p:sp>
        <p:nvSpPr>
          <p:cNvPr id="73" name="Brødtekst nivå én…"/>
          <p:cNvSpPr txBox="1"/>
          <p:nvPr>
            <p:ph type="body" sz="half" idx="1"/>
          </p:nvPr>
        </p:nvSpPr>
        <p:spPr>
          <a:xfrm>
            <a:off x="5183187" y="1677971"/>
            <a:ext cx="6172201" cy="4183080"/>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74"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1" name="Titteltekst"/>
          <p:cNvSpPr txBox="1"/>
          <p:nvPr>
            <p:ph type="title"/>
          </p:nvPr>
        </p:nvSpPr>
        <p:spPr>
          <a:xfrm>
            <a:off x="839787" y="457200"/>
            <a:ext cx="3932239" cy="1600200"/>
          </a:xfrm>
          <a:prstGeom prst="rect">
            <a:avLst/>
          </a:prstGeom>
        </p:spPr>
        <p:txBody>
          <a:bodyPr anchor="b"/>
          <a:lstStyle>
            <a:lvl1pPr>
              <a:defRPr sz="3200"/>
            </a:lvl1pPr>
          </a:lstStyle>
          <a:p>
            <a:pPr/>
            <a:r>
              <a:t>Titteltekst</a:t>
            </a:r>
          </a:p>
        </p:txBody>
      </p:sp>
      <p:sp>
        <p:nvSpPr>
          <p:cNvPr id="82"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3" name="Brødtekst nivå én…"/>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84"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telteks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Titteltekst</a:t>
            </a:r>
          </a:p>
        </p:txBody>
      </p:sp>
      <p:sp>
        <p:nvSpPr>
          <p:cNvPr id="3" name="Brødtekst nivå én…"/>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4" name="Lysbildenummer"/>
          <p:cNvSpPr txBox="1"/>
          <p:nvPr>
            <p:ph type="sldNum" sz="quarter" idx="2"/>
          </p:nvPr>
        </p:nvSpPr>
        <p:spPr>
          <a:xfrm>
            <a:off x="11172418" y="6414760"/>
            <a:ext cx="181382"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image" Target="../media/image3.tif"/><Relationship Id="rId5" Type="http://schemas.openxmlformats.org/officeDocument/2006/relationships/image" Target="../media/image4.tif"/><Relationship Id="rId6" Type="http://schemas.openxmlformats.org/officeDocument/2006/relationships/image" Target="../media/image5.tif"/><Relationship Id="rId7" Type="http://schemas.openxmlformats.org/officeDocument/2006/relationships/image" Target="../media/image2.png"/><Relationship Id="rId8" Type="http://schemas.openxmlformats.org/officeDocument/2006/relationships/image" Target="../media/image3.png"/><Relationship Id="rId9" Type="http://schemas.openxmlformats.org/officeDocument/2006/relationships/image" Target="../media/image4.png"/><Relationship Id="rId10" Type="http://schemas.openxmlformats.org/officeDocument/2006/relationships/image" Target="../media/image6.tif"/><Relationship Id="rId11" Type="http://schemas.openxmlformats.org/officeDocument/2006/relationships/image" Target="../media/image7.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 name="Title 1"/>
          <p:cNvSpPr txBox="1"/>
          <p:nvPr>
            <p:ph type="ctrTitle"/>
          </p:nvPr>
        </p:nvSpPr>
        <p:spPr>
          <a:xfrm>
            <a:off x="433631" y="1913640"/>
            <a:ext cx="11293313" cy="1074657"/>
          </a:xfrm>
          <a:prstGeom prst="rect">
            <a:avLst/>
          </a:prstGeom>
        </p:spPr>
        <p:txBody>
          <a:bodyPr/>
          <a:lstStyle/>
          <a:p>
            <a:pPr defTabSz="576072">
              <a:defRPr b="1" sz="3402">
                <a:solidFill>
                  <a:srgbClr val="002060"/>
                </a:solidFill>
                <a:latin typeface="Tahoma"/>
                <a:ea typeface="Tahoma"/>
                <a:cs typeface="Tahoma"/>
                <a:sym typeface="Tahoma"/>
              </a:defRPr>
            </a:pPr>
            <a:r>
              <a:t>Rett-syndrom: </a:t>
            </a:r>
            <a:br/>
            <a:r>
              <a:t>Nåværende Status</a:t>
            </a:r>
          </a:p>
        </p:txBody>
      </p:sp>
      <p:sp>
        <p:nvSpPr>
          <p:cNvPr id="94" name="Subtitle 2"/>
          <p:cNvSpPr txBox="1"/>
          <p:nvPr>
            <p:ph type="subTitle" sz="half" idx="1"/>
          </p:nvPr>
        </p:nvSpPr>
        <p:spPr>
          <a:xfrm>
            <a:off x="1524000" y="3602037"/>
            <a:ext cx="9144000" cy="2553666"/>
          </a:xfrm>
          <a:prstGeom prst="rect">
            <a:avLst/>
          </a:prstGeom>
        </p:spPr>
        <p:txBody>
          <a:bodyPr anchor="ctr"/>
          <a:lstStyle/>
          <a:p>
            <a:pPr>
              <a:lnSpc>
                <a:spcPct val="100000"/>
              </a:lnSpc>
              <a:spcBef>
                <a:spcPts val="0"/>
              </a:spcBef>
              <a:defRPr>
                <a:solidFill>
                  <a:srgbClr val="002060"/>
                </a:solidFill>
                <a:latin typeface="Tahoma"/>
                <a:ea typeface="Tahoma"/>
                <a:cs typeface="Tahoma"/>
                <a:sym typeface="Tahoma"/>
              </a:defRPr>
            </a:pPr>
            <a:r>
              <a:t>Alan K. Percy, MD</a:t>
            </a:r>
          </a:p>
          <a:p>
            <a:pPr>
              <a:lnSpc>
                <a:spcPct val="100000"/>
              </a:lnSpc>
              <a:spcBef>
                <a:spcPts val="0"/>
              </a:spcBef>
              <a:defRPr>
                <a:solidFill>
                  <a:srgbClr val="002060"/>
                </a:solidFill>
                <a:latin typeface="Tahoma"/>
                <a:ea typeface="Tahoma"/>
                <a:cs typeface="Tahoma"/>
                <a:sym typeface="Tahoma"/>
              </a:defRPr>
            </a:pPr>
            <a:r>
              <a:t>Professor emeritus</a:t>
            </a:r>
          </a:p>
          <a:p>
            <a:pPr>
              <a:lnSpc>
                <a:spcPct val="100000"/>
              </a:lnSpc>
              <a:spcBef>
                <a:spcPts val="0"/>
              </a:spcBef>
              <a:defRPr>
                <a:solidFill>
                  <a:srgbClr val="002060"/>
                </a:solidFill>
                <a:latin typeface="Tahoma"/>
                <a:ea typeface="Tahoma"/>
                <a:cs typeface="Tahoma"/>
                <a:sym typeface="Tahoma"/>
              </a:defRPr>
            </a:pPr>
            <a:r>
              <a:t>Sarah Katherine Bateh Endowed Rett Syndrome Professor</a:t>
            </a:r>
          </a:p>
          <a:p>
            <a:pPr>
              <a:lnSpc>
                <a:spcPct val="100000"/>
              </a:lnSpc>
              <a:spcBef>
                <a:spcPts val="0"/>
              </a:spcBef>
              <a:defRPr>
                <a:solidFill>
                  <a:srgbClr val="002060"/>
                </a:solidFill>
                <a:latin typeface="Tahoma"/>
                <a:ea typeface="Tahoma"/>
                <a:cs typeface="Tahoma"/>
                <a:sym typeface="Tahoma"/>
              </a:defRPr>
            </a:pPr>
            <a:r>
              <a:t>University of Alabama at Birmingham</a:t>
            </a:r>
          </a:p>
          <a:p>
            <a:pPr>
              <a:lnSpc>
                <a:spcPct val="100000"/>
              </a:lnSpc>
              <a:spcBef>
                <a:spcPts val="0"/>
              </a:spcBef>
              <a:defRPr>
                <a:solidFill>
                  <a:srgbClr val="002060"/>
                </a:solidFill>
                <a:latin typeface="Tahoma"/>
                <a:ea typeface="Tahoma"/>
                <a:cs typeface="Tahoma"/>
                <a:sym typeface="Tahoma"/>
              </a:defRPr>
            </a:pPr>
            <a:r>
              <a:t>October 21, 2023</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Title 1"/>
          <p:cNvSpPr txBox="1"/>
          <p:nvPr>
            <p:ph type="ctrTitle"/>
          </p:nvPr>
        </p:nvSpPr>
        <p:spPr>
          <a:xfrm>
            <a:off x="857839" y="702298"/>
            <a:ext cx="10397764" cy="1098223"/>
          </a:xfrm>
          <a:prstGeom prst="rect">
            <a:avLst/>
          </a:prstGeom>
        </p:spPr>
        <p:txBody>
          <a:bodyPr/>
          <a:lstStyle>
            <a:lvl1pPr>
              <a:defRPr b="1" sz="5400">
                <a:solidFill>
                  <a:srgbClr val="002060"/>
                </a:solidFill>
                <a:latin typeface="Tahoma"/>
                <a:ea typeface="Tahoma"/>
                <a:cs typeface="Tahoma"/>
                <a:sym typeface="Tahoma"/>
              </a:defRPr>
            </a:lvl1pPr>
          </a:lstStyle>
          <a:p>
            <a:pPr/>
            <a:r>
              <a:t>Bindinger</a:t>
            </a:r>
          </a:p>
        </p:txBody>
      </p:sp>
      <p:sp>
        <p:nvSpPr>
          <p:cNvPr id="99" name="Subtitle 2"/>
          <p:cNvSpPr txBox="1"/>
          <p:nvPr>
            <p:ph type="subTitle" idx="1"/>
          </p:nvPr>
        </p:nvSpPr>
        <p:spPr>
          <a:xfrm>
            <a:off x="708208" y="2208442"/>
            <a:ext cx="10397767" cy="3355942"/>
          </a:xfrm>
          <a:prstGeom prst="rect">
            <a:avLst/>
          </a:prstGeom>
        </p:spPr>
        <p:txBody>
          <a:bodyPr anchor="ctr"/>
          <a:lstStyle>
            <a:lvl1pPr algn="l">
              <a:lnSpc>
                <a:spcPct val="100000"/>
              </a:lnSpc>
              <a:spcBef>
                <a:spcPts val="0"/>
              </a:spcBef>
              <a:defRPr sz="3200">
                <a:solidFill>
                  <a:srgbClr val="002060"/>
                </a:solidFill>
                <a:latin typeface="Tahoma"/>
                <a:ea typeface="Tahoma"/>
                <a:cs typeface="Tahoma"/>
                <a:sym typeface="Tahoma"/>
              </a:defRPr>
            </a:lvl1pPr>
          </a:lstStyle>
          <a:p>
            <a:pPr/>
            <a:r>
              <a:t>Dr. Percy har vært forskningsleder for kliniske studier og konsulent Acadia Pharmaceuticals, konsulent for Taysha Gene Therapies og medlem av Data Safety Monitoring Committee for deres forsøk med genterapi og konsulent for Neurogene.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Title 6"/>
          <p:cNvSpPr txBox="1"/>
          <p:nvPr>
            <p:ph type="title"/>
          </p:nvPr>
        </p:nvSpPr>
        <p:spPr>
          <a:xfrm>
            <a:off x="838200" y="365125"/>
            <a:ext cx="10515600" cy="1325563"/>
          </a:xfrm>
          <a:prstGeom prst="rect">
            <a:avLst/>
          </a:prstGeom>
        </p:spPr>
        <p:txBody>
          <a:bodyPr/>
          <a:lstStyle>
            <a:lvl1pPr algn="ctr">
              <a:defRPr b="1" sz="5400">
                <a:solidFill>
                  <a:srgbClr val="002060"/>
                </a:solidFill>
                <a:latin typeface="Tahoma"/>
                <a:ea typeface="Tahoma"/>
                <a:cs typeface="Tahoma"/>
                <a:sym typeface="Tahoma"/>
              </a:defRPr>
            </a:lvl1pPr>
          </a:lstStyle>
          <a:p>
            <a:pPr/>
            <a:r>
              <a:t>Læringsmål</a:t>
            </a:r>
          </a:p>
        </p:txBody>
      </p:sp>
      <p:sp>
        <p:nvSpPr>
          <p:cNvPr id="104" name="Content Placeholder 7"/>
          <p:cNvSpPr txBox="1"/>
          <p:nvPr>
            <p:ph type="body" idx="1"/>
          </p:nvPr>
        </p:nvSpPr>
        <p:spPr>
          <a:xfrm>
            <a:off x="838200" y="1621410"/>
            <a:ext cx="10515600" cy="4555554"/>
          </a:xfrm>
          <a:prstGeom prst="rect">
            <a:avLst/>
          </a:prstGeom>
        </p:spPr>
        <p:txBody>
          <a:bodyPr/>
          <a:lstStyle/>
          <a:p>
            <a:pPr marL="0" indent="0">
              <a:lnSpc>
                <a:spcPct val="81000"/>
              </a:lnSpc>
              <a:buSzTx/>
              <a:buNone/>
            </a:pPr>
          </a:p>
          <a:p>
            <a:pPr lvl="1" marL="914400" indent="-457200">
              <a:spcBef>
                <a:spcPts val="600"/>
              </a:spcBef>
              <a:buFontTx/>
              <a:buAutoNum type="arabicPeriod" startAt="1"/>
              <a:defRPr sz="3200">
                <a:solidFill>
                  <a:srgbClr val="002060"/>
                </a:solidFill>
                <a:latin typeface="Tahoma"/>
                <a:ea typeface="Tahoma"/>
                <a:cs typeface="Tahoma"/>
                <a:sym typeface="Tahoma"/>
              </a:defRPr>
            </a:pPr>
            <a:r>
              <a:t>Identifisere tidlige tegn og symptomer på Rett-syndrom og være oppmerksom på virkningen av forsinket diagnose </a:t>
            </a:r>
            <a:endParaRPr sz="2400"/>
          </a:p>
          <a:p>
            <a:pPr lvl="1" marL="914400" indent="-457200">
              <a:spcBef>
                <a:spcPts val="600"/>
              </a:spcBef>
              <a:buFontTx/>
              <a:buAutoNum type="arabicPeriod" startAt="1"/>
              <a:defRPr sz="3200">
                <a:solidFill>
                  <a:srgbClr val="002060"/>
                </a:solidFill>
                <a:latin typeface="Tahoma"/>
                <a:ea typeface="Tahoma"/>
                <a:cs typeface="Tahoma"/>
                <a:sym typeface="Tahoma"/>
              </a:defRPr>
            </a:pPr>
            <a:r>
              <a:t>Integrere perspektivene til individet og omsorgsgiveren ved kliniske beslutninger for jenter og kvinner med Rett-syndrom</a:t>
            </a:r>
          </a:p>
          <a:p>
            <a:pPr lvl="1" marL="914400" indent="-457200">
              <a:spcBef>
                <a:spcPts val="600"/>
              </a:spcBef>
              <a:buFontTx/>
              <a:buAutoNum type="arabicPeriod" startAt="1"/>
              <a:defRPr sz="3200">
                <a:solidFill>
                  <a:srgbClr val="002060"/>
                </a:solidFill>
                <a:latin typeface="Tahoma"/>
                <a:ea typeface="Tahoma"/>
                <a:cs typeface="Tahoma"/>
                <a:sym typeface="Tahoma"/>
              </a:defRPr>
            </a:pPr>
            <a:r>
              <a:t>Forstå viktigheten av tverrfaglig samarbeide forarbeidet med Rett-syndrom</a:t>
            </a:r>
          </a:p>
        </p:txBody>
      </p:sp>
      <p:sp>
        <p:nvSpPr>
          <p:cNvPr id="105" name="Plassholder for lysbildenummer 1"/>
          <p:cNvSpPr txBox="1"/>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Title 1"/>
          <p:cNvSpPr txBox="1"/>
          <p:nvPr>
            <p:ph type="title"/>
          </p:nvPr>
        </p:nvSpPr>
        <p:spPr>
          <a:xfrm>
            <a:off x="831850" y="1709738"/>
            <a:ext cx="10515600" cy="1719262"/>
          </a:xfrm>
          <a:prstGeom prst="rect">
            <a:avLst/>
          </a:prstGeom>
        </p:spPr>
        <p:txBody>
          <a:bodyPr/>
          <a:lstStyle/>
          <a:p>
            <a:pPr algn="ctr">
              <a:defRPr b="1" sz="5400">
                <a:solidFill>
                  <a:srgbClr val="002060"/>
                </a:solidFill>
                <a:latin typeface="Tahoma"/>
                <a:ea typeface="Tahoma"/>
                <a:cs typeface="Tahoma"/>
                <a:sym typeface="Tahoma"/>
              </a:defRPr>
            </a:pPr>
            <a:r>
              <a:t>Diagnostisering av </a:t>
            </a:r>
            <a:br/>
            <a:r>
              <a:t>Rett-syndrom</a:t>
            </a:r>
          </a:p>
        </p:txBody>
      </p:sp>
      <p:sp>
        <p:nvSpPr>
          <p:cNvPr id="108" name="Plassholder for lysbildenummer 2"/>
          <p:cNvSpPr txBox="1"/>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Title 1"/>
          <p:cNvSpPr txBox="1"/>
          <p:nvPr>
            <p:ph type="title"/>
          </p:nvPr>
        </p:nvSpPr>
        <p:spPr>
          <a:xfrm>
            <a:off x="478020" y="-16667"/>
            <a:ext cx="11235960" cy="1325563"/>
          </a:xfrm>
          <a:prstGeom prst="rect">
            <a:avLst/>
          </a:prstGeom>
        </p:spPr>
        <p:txBody>
          <a:bodyPr/>
          <a:lstStyle>
            <a:lvl1pPr algn="ctr">
              <a:defRPr b="1" sz="5400">
                <a:solidFill>
                  <a:srgbClr val="002060"/>
                </a:solidFill>
                <a:latin typeface="Tahoma"/>
                <a:ea typeface="Tahoma"/>
                <a:cs typeface="Tahoma"/>
                <a:sym typeface="Tahoma"/>
              </a:defRPr>
            </a:lvl1pPr>
          </a:lstStyle>
          <a:p>
            <a:pPr/>
            <a:r>
              <a:t>Amelia</a:t>
            </a:r>
          </a:p>
        </p:txBody>
      </p:sp>
      <p:sp>
        <p:nvSpPr>
          <p:cNvPr id="111" name="Content Placeholder 6"/>
          <p:cNvSpPr txBox="1"/>
          <p:nvPr>
            <p:ph type="body" idx="1"/>
          </p:nvPr>
        </p:nvSpPr>
        <p:spPr>
          <a:xfrm>
            <a:off x="478020" y="1308895"/>
            <a:ext cx="11235960" cy="4750467"/>
          </a:xfrm>
          <a:prstGeom prst="rect">
            <a:avLst/>
          </a:prstGeom>
        </p:spPr>
        <p:txBody>
          <a:bodyPr/>
          <a:lstStyle/>
          <a:p>
            <a:pPr>
              <a:defRPr sz="2400">
                <a:solidFill>
                  <a:srgbClr val="002060"/>
                </a:solidFill>
                <a:latin typeface="Tahoma"/>
                <a:ea typeface="Tahoma"/>
                <a:cs typeface="Tahoma"/>
                <a:sym typeface="Tahoma"/>
              </a:defRPr>
            </a:pPr>
            <a:r>
              <a:t>3 år gammel jente ble henvist til klinikken med følgende utviklingshistorie:</a:t>
            </a:r>
          </a:p>
          <a:p>
            <a:pPr lvl="1" marL="685800" indent="-228600">
              <a:spcBef>
                <a:spcPts val="600"/>
              </a:spcBef>
              <a:defRPr sz="2400">
                <a:solidFill>
                  <a:srgbClr val="002060"/>
                </a:solidFill>
                <a:latin typeface="Tahoma"/>
                <a:ea typeface="Tahoma"/>
                <a:cs typeface="Tahoma"/>
                <a:sym typeface="Tahoma"/>
              </a:defRPr>
            </a:pPr>
            <a:r>
              <a:t>Tilsynelatende normal utvikling de første levemånedene, forsinket utvikling etter 6-månedersalderen</a:t>
            </a:r>
          </a:p>
          <a:p>
            <a:pPr lvl="1" marL="685800" indent="-228600">
              <a:spcBef>
                <a:spcPts val="600"/>
              </a:spcBef>
              <a:buClr>
                <a:srgbClr val="3E0050"/>
              </a:buClr>
              <a:defRPr sz="2400">
                <a:solidFill>
                  <a:srgbClr val="002060"/>
                </a:solidFill>
                <a:latin typeface="Tahoma"/>
                <a:ea typeface="Tahoma"/>
                <a:cs typeface="Tahoma"/>
                <a:sym typeface="Tahoma"/>
              </a:defRPr>
            </a:pPr>
            <a:r>
              <a:t>Avtagende vekst i hodeomkrets etter 3 måneder</a:t>
            </a:r>
          </a:p>
          <a:p>
            <a:pPr lvl="1" marL="685800" indent="-228600">
              <a:spcBef>
                <a:spcPts val="600"/>
              </a:spcBef>
              <a:buClr>
                <a:srgbClr val="3E0050"/>
              </a:buClr>
              <a:defRPr sz="2400">
                <a:solidFill>
                  <a:srgbClr val="002060"/>
                </a:solidFill>
                <a:latin typeface="Tahoma"/>
                <a:ea typeface="Tahoma"/>
                <a:cs typeface="Tahoma"/>
                <a:sym typeface="Tahoma"/>
              </a:defRPr>
            </a:pPr>
            <a:r>
              <a:t>Ved 12 måneder hadde hun enkelte ord; de var tapt da hun var 34 måneder gammel, men hun fortsatte å babble</a:t>
            </a:r>
          </a:p>
          <a:p>
            <a:pPr lvl="1" marL="685800" indent="-228600">
              <a:spcBef>
                <a:spcPts val="600"/>
              </a:spcBef>
              <a:buClr>
                <a:srgbClr val="3E0050"/>
              </a:buClr>
              <a:defRPr sz="2400">
                <a:solidFill>
                  <a:srgbClr val="002060"/>
                </a:solidFill>
                <a:latin typeface="Tahoma"/>
                <a:ea typeface="Tahoma"/>
                <a:cs typeface="Tahoma"/>
                <a:sym typeface="Tahoma"/>
              </a:defRPr>
            </a:pPr>
            <a:r>
              <a:t>Hun hadde pinsettgrep ved ettårsalderen, men hadde mistet dette da hun var 3 år gammel</a:t>
            </a:r>
          </a:p>
          <a:p>
            <a:pPr lvl="1" marL="685800" indent="-228600">
              <a:spcBef>
                <a:spcPts val="600"/>
              </a:spcBef>
              <a:buClr>
                <a:srgbClr val="3E0050"/>
              </a:buClr>
              <a:defRPr sz="2400">
                <a:solidFill>
                  <a:srgbClr val="002060"/>
                </a:solidFill>
                <a:latin typeface="Tahoma"/>
                <a:ea typeface="Tahoma"/>
                <a:cs typeface="Tahoma"/>
                <a:sym typeface="Tahoma"/>
              </a:defRPr>
            </a:pPr>
            <a:r>
              <a:t>Hun gikk med støtte da hun var 18 måneder og gikk alene ved 35 måneder. Ved 3-årsalderen hadde hun tapt det og gikk ikke i det hele tatt</a:t>
            </a:r>
          </a:p>
          <a:p>
            <a:pPr lvl="1" marL="685800" indent="-228600">
              <a:spcBef>
                <a:spcPts val="600"/>
              </a:spcBef>
              <a:buClr>
                <a:srgbClr val="3E0050"/>
              </a:buClr>
              <a:defRPr sz="2400">
                <a:solidFill>
                  <a:srgbClr val="002060"/>
                </a:solidFill>
                <a:latin typeface="Tahoma"/>
                <a:ea typeface="Tahoma"/>
                <a:cs typeface="Tahoma"/>
                <a:sym typeface="Tahoma"/>
              </a:defRPr>
            </a:pPr>
            <a:r>
              <a:t>Vedvarende klappebevegelser ved 2 år, vaskebevegelser etter 3 år</a:t>
            </a:r>
          </a:p>
        </p:txBody>
      </p:sp>
      <p:sp>
        <p:nvSpPr>
          <p:cNvPr id="112" name="Plassholder for lysbildenummer 2"/>
          <p:cNvSpPr txBox="1"/>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Title 1"/>
          <p:cNvSpPr txBox="1"/>
          <p:nvPr>
            <p:ph type="title"/>
          </p:nvPr>
        </p:nvSpPr>
        <p:spPr>
          <a:xfrm>
            <a:off x="311084" y="71431"/>
            <a:ext cx="11555943" cy="1466228"/>
          </a:xfrm>
          <a:prstGeom prst="rect">
            <a:avLst/>
          </a:prstGeom>
        </p:spPr>
        <p:txBody>
          <a:bodyPr/>
          <a:lstStyle>
            <a:lvl1pPr algn="ctr">
              <a:defRPr b="1" sz="5400">
                <a:solidFill>
                  <a:srgbClr val="002060"/>
                </a:solidFill>
                <a:latin typeface="Tahoma"/>
                <a:ea typeface="Tahoma"/>
                <a:cs typeface="Tahoma"/>
                <a:sym typeface="Tahoma"/>
              </a:defRPr>
            </a:lvl1pPr>
          </a:lstStyle>
          <a:p>
            <a:pPr/>
            <a:r>
              <a:t>Har hun Rett-syndrom?</a:t>
            </a:r>
          </a:p>
        </p:txBody>
      </p:sp>
      <p:sp>
        <p:nvSpPr>
          <p:cNvPr id="115" name="Content Placeholder 7"/>
          <p:cNvSpPr txBox="1"/>
          <p:nvPr>
            <p:ph type="body" sz="half" idx="1"/>
          </p:nvPr>
        </p:nvSpPr>
        <p:spPr>
          <a:xfrm>
            <a:off x="205410" y="1300898"/>
            <a:ext cx="6035932" cy="4672560"/>
          </a:xfrm>
          <a:prstGeom prst="rect">
            <a:avLst/>
          </a:prstGeom>
        </p:spPr>
        <p:txBody>
          <a:bodyPr/>
          <a:lstStyle/>
          <a:p>
            <a:pPr marL="0" indent="0" defTabSz="841247">
              <a:spcBef>
                <a:spcPts val="900"/>
              </a:spcBef>
              <a:buSzTx/>
              <a:buNone/>
              <a:defRPr sz="2576" u="sng">
                <a:solidFill>
                  <a:srgbClr val="002060"/>
                </a:solidFill>
                <a:latin typeface="Tahoma"/>
                <a:ea typeface="Tahoma"/>
                <a:cs typeface="Tahoma"/>
                <a:sym typeface="Tahoma"/>
              </a:defRPr>
            </a:pPr>
            <a:r>
              <a:t>Kliniske kriterier</a:t>
            </a:r>
          </a:p>
          <a:p>
            <a:pPr marL="210311" indent="-210311" defTabSz="841247">
              <a:spcBef>
                <a:spcPts val="900"/>
              </a:spcBef>
              <a:defRPr sz="2576">
                <a:solidFill>
                  <a:srgbClr val="002060"/>
                </a:solidFill>
                <a:latin typeface="Tahoma"/>
                <a:ea typeface="Tahoma"/>
                <a:cs typeface="Tahoma"/>
                <a:sym typeface="Tahoma"/>
              </a:defRPr>
            </a:pPr>
            <a:r>
              <a:t>Typisk sykdomsforløp</a:t>
            </a:r>
          </a:p>
          <a:p>
            <a:pPr lvl="1" marL="630936" indent="-210311" defTabSz="841247">
              <a:spcBef>
                <a:spcPts val="400"/>
              </a:spcBef>
              <a:defRPr sz="2576">
                <a:solidFill>
                  <a:srgbClr val="002060"/>
                </a:solidFill>
                <a:latin typeface="Tahoma"/>
                <a:ea typeface="Tahoma"/>
                <a:cs typeface="Tahoma"/>
                <a:sym typeface="Tahoma"/>
              </a:defRPr>
            </a:pPr>
            <a:r>
              <a:t>Tilsynelatende tidlig normal utvikling</a:t>
            </a:r>
          </a:p>
          <a:p>
            <a:pPr lvl="1" marL="630936" indent="-210311" defTabSz="841247">
              <a:spcBef>
                <a:spcPts val="400"/>
              </a:spcBef>
              <a:defRPr sz="2576">
                <a:solidFill>
                  <a:srgbClr val="002060"/>
                </a:solidFill>
                <a:latin typeface="Tahoma"/>
                <a:ea typeface="Tahoma"/>
                <a:cs typeface="Tahoma"/>
                <a:sym typeface="Tahoma"/>
              </a:defRPr>
            </a:pPr>
            <a:r>
              <a:t>Regressjon av ervervede ferdigheter fulgt av stabilisering</a:t>
            </a:r>
          </a:p>
          <a:p>
            <a:pPr lvl="2" marL="1051560" indent="-210311" defTabSz="841247">
              <a:spcBef>
                <a:spcPts val="400"/>
              </a:spcBef>
              <a:defRPr sz="2576">
                <a:solidFill>
                  <a:srgbClr val="002060"/>
                </a:solidFill>
                <a:latin typeface="Tahoma"/>
                <a:ea typeface="Tahoma"/>
                <a:cs typeface="Tahoma"/>
                <a:sym typeface="Tahoma"/>
              </a:defRPr>
            </a:pPr>
            <a:r>
              <a:t>Tap av viljestyrte håndferdigheter</a:t>
            </a:r>
          </a:p>
          <a:p>
            <a:pPr lvl="2" marL="1051560" indent="-210311" defTabSz="841247">
              <a:spcBef>
                <a:spcPts val="400"/>
              </a:spcBef>
              <a:defRPr sz="2576">
                <a:solidFill>
                  <a:srgbClr val="002060"/>
                </a:solidFill>
                <a:latin typeface="Tahoma"/>
                <a:ea typeface="Tahoma"/>
                <a:cs typeface="Tahoma"/>
                <a:sym typeface="Tahoma"/>
              </a:defRPr>
            </a:pPr>
            <a:r>
              <a:t>Tap av talespråk</a:t>
            </a:r>
          </a:p>
          <a:p>
            <a:pPr marL="210311" indent="-210311" defTabSz="841247">
              <a:spcBef>
                <a:spcPts val="900"/>
              </a:spcBef>
              <a:defRPr sz="2576">
                <a:solidFill>
                  <a:srgbClr val="002060"/>
                </a:solidFill>
                <a:latin typeface="Tahoma"/>
                <a:ea typeface="Tahoma"/>
                <a:cs typeface="Tahoma"/>
                <a:sym typeface="Tahoma"/>
              </a:defRPr>
            </a:pPr>
            <a:r>
              <a:t>Problemer med gange eller manglende evne til å gå</a:t>
            </a:r>
          </a:p>
          <a:p>
            <a:pPr marL="210311" indent="-210311" defTabSz="841247">
              <a:spcBef>
                <a:spcPts val="900"/>
              </a:spcBef>
              <a:defRPr sz="2576">
                <a:solidFill>
                  <a:srgbClr val="002060"/>
                </a:solidFill>
                <a:latin typeface="Tahoma"/>
                <a:ea typeface="Tahoma"/>
                <a:cs typeface="Tahoma"/>
                <a:sym typeface="Tahoma"/>
              </a:defRPr>
            </a:pPr>
            <a:r>
              <a:t>Stereotype håndbevegelser</a:t>
            </a:r>
          </a:p>
        </p:txBody>
      </p:sp>
      <p:sp>
        <p:nvSpPr>
          <p:cNvPr id="116" name="Content Placeholder 6"/>
          <p:cNvSpPr txBox="1"/>
          <p:nvPr/>
        </p:nvSpPr>
        <p:spPr>
          <a:xfrm>
            <a:off x="6420316" y="1300898"/>
            <a:ext cx="5520553" cy="467256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17170" indent="-217170" defTabSz="868680">
              <a:lnSpc>
                <a:spcPct val="81000"/>
              </a:lnSpc>
              <a:spcBef>
                <a:spcPts val="900"/>
              </a:spcBef>
              <a:buClr>
                <a:srgbClr val="3E0050"/>
              </a:buClr>
              <a:buSzPct val="100000"/>
              <a:buFont typeface="Arial"/>
              <a:buChar char="•"/>
              <a:defRPr sz="2660">
                <a:solidFill>
                  <a:srgbClr val="002060"/>
                </a:solidFill>
                <a:latin typeface="Tahoma"/>
                <a:ea typeface="Tahoma"/>
                <a:cs typeface="Tahoma"/>
                <a:sym typeface="Tahoma"/>
              </a:defRPr>
            </a:pPr>
            <a:r>
              <a:t>Tilsynelatende normal utvikling i spedbarnsalderen</a:t>
            </a:r>
          </a:p>
          <a:p>
            <a:pPr marL="217170" indent="-217170" defTabSz="868680">
              <a:lnSpc>
                <a:spcPct val="81000"/>
              </a:lnSpc>
              <a:spcBef>
                <a:spcPts val="900"/>
              </a:spcBef>
              <a:buClr>
                <a:srgbClr val="3E0050"/>
              </a:buClr>
              <a:buSzPct val="100000"/>
              <a:buFont typeface="Arial"/>
              <a:buChar char="•"/>
              <a:defRPr sz="2660">
                <a:solidFill>
                  <a:srgbClr val="002060"/>
                </a:solidFill>
                <a:latin typeface="Tahoma"/>
                <a:ea typeface="Tahoma"/>
                <a:cs typeface="Tahoma"/>
                <a:sym typeface="Tahoma"/>
              </a:defRPr>
            </a:pPr>
            <a:r>
              <a:t>Forsinket utvikling etter 6 måneder</a:t>
            </a:r>
          </a:p>
          <a:p>
            <a:pPr marL="217170" indent="-217170" defTabSz="868680">
              <a:lnSpc>
                <a:spcPct val="81000"/>
              </a:lnSpc>
              <a:spcBef>
                <a:spcPts val="900"/>
              </a:spcBef>
              <a:buClr>
                <a:srgbClr val="3E0050"/>
              </a:buClr>
              <a:buSzPct val="100000"/>
              <a:buFont typeface="Arial"/>
              <a:buChar char="•"/>
              <a:defRPr sz="2660">
                <a:solidFill>
                  <a:srgbClr val="002060"/>
                </a:solidFill>
                <a:latin typeface="Tahoma"/>
                <a:ea typeface="Tahoma"/>
                <a:cs typeface="Tahoma"/>
                <a:sym typeface="Tahoma"/>
              </a:defRPr>
            </a:pPr>
            <a:r>
              <a:t>Tap av ordene ved 34 måneder</a:t>
            </a:r>
          </a:p>
          <a:p>
            <a:pPr marL="217170" indent="-217170" defTabSz="868680">
              <a:lnSpc>
                <a:spcPct val="81000"/>
              </a:lnSpc>
              <a:spcBef>
                <a:spcPts val="900"/>
              </a:spcBef>
              <a:buClr>
                <a:srgbClr val="3E0050"/>
              </a:buClr>
              <a:buSzPct val="100000"/>
              <a:buFont typeface="Arial"/>
              <a:buChar char="•"/>
              <a:defRPr sz="2660">
                <a:solidFill>
                  <a:srgbClr val="002060"/>
                </a:solidFill>
                <a:latin typeface="Tahoma"/>
                <a:ea typeface="Tahoma"/>
                <a:cs typeface="Tahoma"/>
                <a:sym typeface="Tahoma"/>
              </a:defRPr>
            </a:pPr>
            <a:r>
              <a:t>Delvis tap av håndferdigheter ved 3 år</a:t>
            </a:r>
          </a:p>
          <a:p>
            <a:pPr marL="217170" indent="-217170" defTabSz="868680">
              <a:lnSpc>
                <a:spcPct val="81000"/>
              </a:lnSpc>
              <a:spcBef>
                <a:spcPts val="900"/>
              </a:spcBef>
              <a:buClr>
                <a:srgbClr val="3E0050"/>
              </a:buClr>
              <a:buSzPct val="100000"/>
              <a:buFont typeface="Arial"/>
              <a:buChar char="•"/>
              <a:defRPr sz="2660">
                <a:solidFill>
                  <a:srgbClr val="002060"/>
                </a:solidFill>
                <a:latin typeface="Tahoma"/>
                <a:ea typeface="Tahoma"/>
                <a:cs typeface="Tahoma"/>
                <a:sym typeface="Tahoma"/>
              </a:defRPr>
            </a:pPr>
            <a:r>
              <a:t>Tap av selvstendig gange ved 3 år</a:t>
            </a:r>
          </a:p>
          <a:p>
            <a:pPr marL="217170" indent="-217170" defTabSz="868680">
              <a:lnSpc>
                <a:spcPct val="81000"/>
              </a:lnSpc>
              <a:spcBef>
                <a:spcPts val="900"/>
              </a:spcBef>
              <a:buClr>
                <a:srgbClr val="3E0050"/>
              </a:buClr>
              <a:buSzPct val="100000"/>
              <a:buFont typeface="Arial"/>
              <a:buChar char="•"/>
              <a:defRPr sz="2660">
                <a:solidFill>
                  <a:srgbClr val="002060"/>
                </a:solidFill>
                <a:latin typeface="Tahoma"/>
                <a:ea typeface="Tahoma"/>
                <a:cs typeface="Tahoma"/>
                <a:sym typeface="Tahoma"/>
              </a:defRPr>
            </a:pPr>
            <a:r>
              <a:t>Håndstereotypier beginner ved 2 år</a:t>
            </a:r>
          </a:p>
          <a:p>
            <a:pPr defTabSz="868680">
              <a:lnSpc>
                <a:spcPct val="81000"/>
              </a:lnSpc>
              <a:spcBef>
                <a:spcPts val="900"/>
              </a:spcBef>
              <a:defRPr sz="2660"/>
            </a:pPr>
          </a:p>
        </p:txBody>
      </p:sp>
      <p:sp>
        <p:nvSpPr>
          <p:cNvPr id="117" name="TextBox 13"/>
          <p:cNvSpPr txBox="1"/>
          <p:nvPr/>
        </p:nvSpPr>
        <p:spPr>
          <a:xfrm>
            <a:off x="6287061" y="6427442"/>
            <a:ext cx="5534246"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Neul J. et al., Ann Neurol. 2010 Dec;68(6):944-50. doi: 10.1002/ana.22124.</a:t>
            </a:r>
          </a:p>
        </p:txBody>
      </p:sp>
      <p:sp>
        <p:nvSpPr>
          <p:cNvPr id="118" name="Plassholder for lysbildenummer 2"/>
          <p:cNvSpPr txBox="1"/>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15">
                                            <p:txEl>
                                              <p:pRg st="1" end="1"/>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115">
                                            <p:txEl>
                                              <p:pRg st="2" end="2"/>
                                            </p:txEl>
                                          </p:spTgt>
                                        </p:tgtEl>
                                        <p:attrNameLst>
                                          <p:attrName>style.visibility</p:attrName>
                                        </p:attrNameLst>
                                      </p:cBhvr>
                                      <p:to>
                                        <p:strVal val="visible"/>
                                      </p:to>
                                    </p:set>
                                  </p:childTnLst>
                                </p:cTn>
                              </p:par>
                              <p:par>
                                <p:cTn id="15" presetClass="entr" nodeType="withEffect" presetSubtype="0" presetID="1" grpId="1" fill="hold">
                                  <p:stCondLst>
                                    <p:cond delay="0"/>
                                  </p:stCondLst>
                                  <p:iterate type="el" backwards="0">
                                    <p:tmAbs val="0"/>
                                  </p:iterate>
                                  <p:childTnLst>
                                    <p:set>
                                      <p:cBhvr>
                                        <p:cTn id="16" fill="hold"/>
                                        <p:tgtEl>
                                          <p:spTgt spid="115">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115">
                                            <p:txEl>
                                              <p:pRg st="4" end="4"/>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1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1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1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2" fill="hold">
                                  <p:stCondLst>
                                    <p:cond delay="0"/>
                                  </p:stCondLst>
                                  <p:iterate type="el" backwards="0">
                                    <p:tmAbs val="0"/>
                                  </p:iterate>
                                  <p:childTnLst>
                                    <p:set>
                                      <p:cBhvr>
                                        <p:cTn id="32" fill="hold"/>
                                        <p:tgtEl>
                                          <p:spTgt spid="116">
                                            <p:bg/>
                                          </p:spTgt>
                                        </p:tgtEl>
                                        <p:attrNameLst>
                                          <p:attrName>style.visibility</p:attrName>
                                        </p:attrNameLst>
                                      </p:cBhvr>
                                      <p:to>
                                        <p:strVal val="visible"/>
                                      </p:to>
                                    </p:set>
                                  </p:childTnLst>
                                </p:cTn>
                              </p:par>
                              <p:par>
                                <p:cTn id="33" presetClass="entr" nodeType="withEffect" presetSubtype="0" presetID="1" grpId="2" fill="hold">
                                  <p:stCondLst>
                                    <p:cond delay="0"/>
                                  </p:stCondLst>
                                  <p:iterate type="el" backwards="0">
                                    <p:tmAbs val="0"/>
                                  </p:iterate>
                                  <p:childTnLst>
                                    <p:set>
                                      <p:cBhvr>
                                        <p:cTn id="34" fill="hold"/>
                                        <p:tgtEl>
                                          <p:spTgt spid="116">
                                            <p:txEl>
                                              <p:pRg st="0" end="0"/>
                                            </p:txEl>
                                          </p:spTgt>
                                        </p:tgtEl>
                                        <p:attrNameLst>
                                          <p:attrName>style.visibility</p:attrName>
                                        </p:attrNameLst>
                                      </p:cBhvr>
                                      <p:to>
                                        <p:strVal val="visible"/>
                                      </p:to>
                                    </p:set>
                                  </p:childTnLst>
                                </p:cTn>
                              </p:par>
                            </p:childTnLst>
                          </p:cTn>
                        </p:par>
                        <p:par>
                          <p:cTn id="35" fill="hold">
                            <p:stCondLst>
                              <p:cond delay="0"/>
                            </p:stCondLst>
                            <p:childTnLst>
                              <p:par>
                                <p:cTn id="36" presetClass="entr" nodeType="afterEffect" presetSubtype="0" presetID="1" grpId="2" fill="hold">
                                  <p:stCondLst>
                                    <p:cond delay="0"/>
                                  </p:stCondLst>
                                  <p:iterate type="el" backwards="0">
                                    <p:tmAbs val="0"/>
                                  </p:iterate>
                                  <p:childTnLst>
                                    <p:set>
                                      <p:cBhvr>
                                        <p:cTn id="37" fill="hold"/>
                                        <p:tgtEl>
                                          <p:spTgt spid="116">
                                            <p:txEl>
                                              <p:pRg st="1" end="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0" presetID="1" grpId="2" fill="hold">
                                  <p:stCondLst>
                                    <p:cond delay="0"/>
                                  </p:stCondLst>
                                  <p:iterate type="el" backwards="0">
                                    <p:tmAbs val="0"/>
                                  </p:iterate>
                                  <p:childTnLst>
                                    <p:set>
                                      <p:cBhvr>
                                        <p:cTn id="41" fill="hold"/>
                                        <p:tgtEl>
                                          <p:spTgt spid="116">
                                            <p:txEl>
                                              <p:pRg st="2" end="2"/>
                                            </p:txEl>
                                          </p:spTgt>
                                        </p:tgtEl>
                                        <p:attrNameLst>
                                          <p:attrName>style.visibility</p:attrName>
                                        </p:attrNameLst>
                                      </p:cBhvr>
                                      <p:to>
                                        <p:strVal val="visible"/>
                                      </p:to>
                                    </p:set>
                                  </p:childTnLst>
                                </p:cTn>
                              </p:par>
                            </p:childTnLst>
                          </p:cTn>
                        </p:par>
                        <p:par>
                          <p:cTn id="42" fill="hold">
                            <p:stCondLst>
                              <p:cond delay="0"/>
                            </p:stCondLst>
                            <p:childTnLst>
                              <p:par>
                                <p:cTn id="43" presetClass="entr" nodeType="afterEffect" presetSubtype="0" presetID="1" grpId="2" fill="hold">
                                  <p:stCondLst>
                                    <p:cond delay="0"/>
                                  </p:stCondLst>
                                  <p:iterate type="el" backwards="0">
                                    <p:tmAbs val="0"/>
                                  </p:iterate>
                                  <p:childTnLst>
                                    <p:set>
                                      <p:cBhvr>
                                        <p:cTn id="44" fill="hold"/>
                                        <p:tgtEl>
                                          <p:spTgt spid="116">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0" presetID="1" grpId="2" fill="hold">
                                  <p:stCondLst>
                                    <p:cond delay="0"/>
                                  </p:stCondLst>
                                  <p:iterate type="el" backwards="0">
                                    <p:tmAbs val="0"/>
                                  </p:iterate>
                                  <p:childTnLst>
                                    <p:set>
                                      <p:cBhvr>
                                        <p:cTn id="48" fill="hold"/>
                                        <p:tgtEl>
                                          <p:spTgt spid="116">
                                            <p:txEl>
                                              <p:pRg st="4" end="4"/>
                                            </p:txEl>
                                          </p:spTgt>
                                        </p:tgtEl>
                                        <p:attrNameLst>
                                          <p:attrName>style.visibility</p:attrName>
                                        </p:attrNameLst>
                                      </p:cBhvr>
                                      <p:to>
                                        <p:strVal val="visible"/>
                                      </p:to>
                                    </p:set>
                                  </p:childTnLst>
                                </p:cTn>
                              </p:par>
                            </p:childTnLst>
                          </p:cTn>
                        </p:par>
                        <p:par>
                          <p:cTn id="49" fill="hold">
                            <p:stCondLst>
                              <p:cond delay="0"/>
                            </p:stCondLst>
                            <p:childTnLst>
                              <p:par>
                                <p:cTn id="50" presetClass="entr" nodeType="afterEffect" presetSubtype="0" presetID="1" grpId="2" fill="hold">
                                  <p:stCondLst>
                                    <p:cond delay="0"/>
                                  </p:stCondLst>
                                  <p:iterate type="el" backwards="0">
                                    <p:tmAbs val="0"/>
                                  </p:iterate>
                                  <p:childTnLst>
                                    <p:set>
                                      <p:cBhvr>
                                        <p:cTn id="51" fill="hold"/>
                                        <p:tgtEl>
                                          <p:spTgt spid="116">
                                            <p:txEl>
                                              <p:pRg st="5" end="5"/>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Class="entr" nodeType="clickEffect" presetSubtype="0" presetID="1" grpId="2" fill="hold">
                                  <p:stCondLst>
                                    <p:cond delay="0"/>
                                  </p:stCondLst>
                                  <p:iterate type="el" backwards="0">
                                    <p:tmAbs val="0"/>
                                  </p:iterate>
                                  <p:childTnLst>
                                    <p:set>
                                      <p:cBhvr>
                                        <p:cTn id="55" fill="hold"/>
                                        <p:tgtEl>
                                          <p:spTgt spid="116">
                                            <p:txEl>
                                              <p:pRg st="6" end="6"/>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Class="entr" nodeType="clickEffect" presetSubtype="0" presetID="1" grpId="2" fill="hold">
                                  <p:stCondLst>
                                    <p:cond delay="0"/>
                                  </p:stCondLst>
                                  <p:iterate type="el" backwards="0">
                                    <p:tmAbs val="0"/>
                                  </p:iterate>
                                  <p:childTnLst>
                                    <p:set>
                                      <p:cBhvr>
                                        <p:cTn id="59" fill="hold"/>
                                        <p:tgtEl>
                                          <p:spTgt spid="116">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16" grpId="2"/>
      <p:bldP build="p" bldLvl="1" animBg="1" rev="0" advAuto="0" spid="115"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Title 1"/>
          <p:cNvSpPr txBox="1"/>
          <p:nvPr>
            <p:ph type="title"/>
          </p:nvPr>
        </p:nvSpPr>
        <p:spPr>
          <a:xfrm>
            <a:off x="159490" y="174645"/>
            <a:ext cx="11748976" cy="988240"/>
          </a:xfrm>
          <a:prstGeom prst="rect">
            <a:avLst/>
          </a:prstGeom>
        </p:spPr>
        <p:txBody>
          <a:bodyPr/>
          <a:lstStyle>
            <a:lvl1pPr algn="ctr">
              <a:defRPr b="1" sz="5400">
                <a:solidFill>
                  <a:srgbClr val="002060"/>
                </a:solidFill>
                <a:latin typeface="Tahoma"/>
                <a:ea typeface="Tahoma"/>
                <a:cs typeface="Tahoma"/>
                <a:sym typeface="Tahoma"/>
              </a:defRPr>
            </a:lvl1pPr>
          </a:lstStyle>
          <a:p>
            <a:pPr/>
            <a:r>
              <a:t>Stadiene i Rett-syndrom</a:t>
            </a:r>
          </a:p>
        </p:txBody>
      </p:sp>
      <p:pic>
        <p:nvPicPr>
          <p:cNvPr id="121" name="Picture 4" descr="Picture 4"/>
          <p:cNvPicPr>
            <a:picLocks noChangeAspect="1"/>
          </p:cNvPicPr>
          <p:nvPr/>
        </p:nvPicPr>
        <p:blipFill>
          <a:blip r:embed="rId2">
            <a:extLst/>
          </a:blip>
          <a:stretch>
            <a:fillRect/>
          </a:stretch>
        </p:blipFill>
        <p:spPr>
          <a:xfrm>
            <a:off x="1388484" y="987381"/>
            <a:ext cx="9415031" cy="3449029"/>
          </a:xfrm>
          <a:prstGeom prst="rect">
            <a:avLst/>
          </a:prstGeom>
          <a:ln w="12700">
            <a:miter lim="400000"/>
          </a:ln>
        </p:spPr>
      </p:pic>
      <p:sp>
        <p:nvSpPr>
          <p:cNvPr id="122" name="TextBox 9"/>
          <p:cNvSpPr txBox="1"/>
          <p:nvPr/>
        </p:nvSpPr>
        <p:spPr>
          <a:xfrm>
            <a:off x="6796508" y="6550222"/>
            <a:ext cx="5349772"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Collins and Neul. Neuropsychiatr Dis Treat. 2022 Nov 29;18:2813-2835.</a:t>
            </a:r>
          </a:p>
        </p:txBody>
      </p:sp>
      <p:sp>
        <p:nvSpPr>
          <p:cNvPr id="123" name="Content Placeholder 2"/>
          <p:cNvSpPr txBox="1"/>
          <p:nvPr>
            <p:ph type="body" sz="half" idx="1"/>
          </p:nvPr>
        </p:nvSpPr>
        <p:spPr>
          <a:xfrm>
            <a:off x="159489" y="4638004"/>
            <a:ext cx="11748976" cy="1710623"/>
          </a:xfrm>
          <a:prstGeom prst="rect">
            <a:avLst/>
          </a:prstGeom>
        </p:spPr>
        <p:txBody>
          <a:bodyPr/>
          <a:lstStyle/>
          <a:p>
            <a:pPr>
              <a:defRPr sz="1800">
                <a:solidFill>
                  <a:srgbClr val="002060"/>
                </a:solidFill>
                <a:latin typeface="Tahoma"/>
                <a:ea typeface="Tahoma"/>
                <a:cs typeface="Tahoma"/>
                <a:sym typeface="Tahoma"/>
              </a:defRPr>
            </a:pPr>
            <a:r>
              <a:t>Stage 1: Tilsynelatende normal utvikling, så forsinkelse, som kan være liten og innenfor normalområdet</a:t>
            </a:r>
            <a:endParaRPr sz="2000"/>
          </a:p>
          <a:p>
            <a:pPr>
              <a:defRPr sz="1800">
                <a:solidFill>
                  <a:srgbClr val="002060"/>
                </a:solidFill>
                <a:latin typeface="Tahoma"/>
                <a:ea typeface="Tahoma"/>
                <a:cs typeface="Tahoma"/>
                <a:sym typeface="Tahoma"/>
              </a:defRPr>
            </a:pPr>
            <a:r>
              <a:t>Stage 2: Tap av håndferdigheter og talespråk (kan være delvis), håndstereotypier, problemer med gangen</a:t>
            </a:r>
            <a:endParaRPr sz="2000"/>
          </a:p>
          <a:p>
            <a:pPr>
              <a:defRPr sz="1800">
                <a:solidFill>
                  <a:srgbClr val="002060"/>
                </a:solidFill>
                <a:latin typeface="Tahoma"/>
                <a:ea typeface="Tahoma"/>
                <a:cs typeface="Tahoma"/>
                <a:sym typeface="Tahoma"/>
              </a:defRPr>
            </a:pPr>
            <a:r>
              <a:t>Stage 3: Stabilisering av ferdigheter, andre trekk (epileptisk anfall, avvikende pusting)</a:t>
            </a:r>
            <a:endParaRPr sz="2500"/>
          </a:p>
          <a:p>
            <a:pPr>
              <a:defRPr sz="1800">
                <a:solidFill>
                  <a:srgbClr val="002060"/>
                </a:solidFill>
                <a:latin typeface="Tahoma"/>
                <a:ea typeface="Tahoma"/>
                <a:cs typeface="Tahoma"/>
                <a:sym typeface="Tahoma"/>
              </a:defRPr>
            </a:pPr>
            <a:r>
              <a:t>Stage 4: Økt rigiditet, redusert mobilitet, Parkinson-lignende trekk</a:t>
            </a:r>
          </a:p>
        </p:txBody>
      </p:sp>
      <p:sp>
        <p:nvSpPr>
          <p:cNvPr id="124" name="Plassholder for lysbildenummer 3"/>
          <p:cNvSpPr txBox="1"/>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Title 1"/>
          <p:cNvSpPr txBox="1"/>
          <p:nvPr>
            <p:ph type="title"/>
          </p:nvPr>
        </p:nvSpPr>
        <p:spPr>
          <a:xfrm>
            <a:off x="245076" y="-74845"/>
            <a:ext cx="11701848" cy="1325563"/>
          </a:xfrm>
          <a:prstGeom prst="rect">
            <a:avLst/>
          </a:prstGeom>
        </p:spPr>
        <p:txBody>
          <a:bodyPr/>
          <a:lstStyle/>
          <a:p>
            <a:pPr algn="ctr">
              <a:defRPr b="1" sz="4300">
                <a:solidFill>
                  <a:srgbClr val="002060"/>
                </a:solidFill>
                <a:latin typeface="Tahoma"/>
                <a:ea typeface="Tahoma"/>
                <a:cs typeface="Tahoma"/>
                <a:sym typeface="Tahoma"/>
              </a:defRPr>
            </a:pPr>
            <a:r>
              <a:t>Epidemiology and Genetics of RTT </a:t>
            </a:r>
            <a:r>
              <a:rPr sz="1900"/>
              <a:t>(Rett syndrome)</a:t>
            </a:r>
            <a:r>
              <a:t> </a:t>
            </a:r>
          </a:p>
        </p:txBody>
      </p:sp>
      <p:sp>
        <p:nvSpPr>
          <p:cNvPr id="127" name="Content Placeholder 2"/>
          <p:cNvSpPr txBox="1"/>
          <p:nvPr>
            <p:ph type="body" idx="1"/>
          </p:nvPr>
        </p:nvSpPr>
        <p:spPr>
          <a:xfrm>
            <a:off x="245076" y="1250717"/>
            <a:ext cx="7299506" cy="5607284"/>
          </a:xfrm>
          <a:prstGeom prst="rect">
            <a:avLst/>
          </a:prstGeom>
        </p:spPr>
        <p:txBody>
          <a:bodyPr/>
          <a:lstStyle/>
          <a:p>
            <a:pPr>
              <a:buClr>
                <a:srgbClr val="000000"/>
              </a:buClr>
              <a:defRPr>
                <a:solidFill>
                  <a:srgbClr val="002060"/>
                </a:solidFill>
              </a:defRPr>
            </a:pPr>
            <a:r>
              <a:t>Forekommer nesten nesten utelukkende hos jenter/kvinner</a:t>
            </a:r>
          </a:p>
          <a:p>
            <a:pPr>
              <a:buClr>
                <a:srgbClr val="000000"/>
              </a:buClr>
              <a:defRPr>
                <a:solidFill>
                  <a:srgbClr val="002060"/>
                </a:solidFill>
              </a:defRPr>
            </a:pPr>
            <a:r>
              <a:t>Forekomst om lag 1 per 10,000 jenter</a:t>
            </a:r>
          </a:p>
          <a:p>
            <a:pPr>
              <a:buClr>
                <a:srgbClr val="000000"/>
              </a:buClr>
              <a:defRPr>
                <a:solidFill>
                  <a:srgbClr val="002060"/>
                </a:solidFill>
              </a:defRPr>
            </a:pPr>
            <a:r>
              <a:t>Flesteparten (om lag 95%) har mutasjoner i </a:t>
            </a:r>
            <a:r>
              <a:rPr i="1"/>
              <a:t>MECP2</a:t>
            </a:r>
            <a:endParaRPr i="1"/>
          </a:p>
          <a:p>
            <a:pPr lvl="1" marL="685800" indent="-228600">
              <a:spcBef>
                <a:spcPts val="500"/>
              </a:spcBef>
              <a:buClr>
                <a:srgbClr val="000000"/>
              </a:buClr>
              <a:defRPr i="1">
                <a:solidFill>
                  <a:srgbClr val="002060"/>
                </a:solidFill>
              </a:defRPr>
            </a:pPr>
            <a:r>
              <a:t>Flesteparten er de novo (nye) </a:t>
            </a:r>
            <a:r>
              <a:rPr i="0"/>
              <a:t>mutasjoner</a:t>
            </a:r>
          </a:p>
          <a:p>
            <a:pPr lvl="1" marL="685800" indent="-228600">
              <a:spcBef>
                <a:spcPts val="500"/>
              </a:spcBef>
              <a:buClr>
                <a:srgbClr val="000000"/>
              </a:buClr>
              <a:defRPr>
                <a:solidFill>
                  <a:srgbClr val="002060"/>
                </a:solidFill>
              </a:defRPr>
            </a:pPr>
            <a:r>
              <a:t>Om lag 5% har ikke mutasjoner i </a:t>
            </a:r>
            <a:r>
              <a:rPr i="1"/>
              <a:t>MECP2</a:t>
            </a:r>
          </a:p>
          <a:p>
            <a:pPr>
              <a:buClr>
                <a:srgbClr val="000000"/>
              </a:buClr>
              <a:defRPr>
                <a:solidFill>
                  <a:srgbClr val="002060"/>
                </a:solidFill>
              </a:defRPr>
            </a:pPr>
            <a:r>
              <a:t>Gutter med </a:t>
            </a:r>
            <a:r>
              <a:rPr i="1"/>
              <a:t>MECP2</a:t>
            </a:r>
            <a:r>
              <a:t>-mutasjoner</a:t>
            </a:r>
          </a:p>
          <a:p>
            <a:pPr lvl="1" marL="685800" indent="-228600">
              <a:spcBef>
                <a:spcPts val="500"/>
              </a:spcBef>
              <a:buClr>
                <a:srgbClr val="000000"/>
              </a:buClr>
              <a:defRPr>
                <a:solidFill>
                  <a:srgbClr val="002060"/>
                </a:solidFill>
              </a:defRPr>
            </a:pPr>
            <a:r>
              <a:t>Alvorlig medfødte hjerneskader</a:t>
            </a:r>
          </a:p>
          <a:p>
            <a:pPr lvl="1" marL="685800" indent="-228600">
              <a:spcBef>
                <a:spcPts val="500"/>
              </a:spcBef>
              <a:buClr>
                <a:srgbClr val="000000"/>
              </a:buClr>
              <a:defRPr>
                <a:solidFill>
                  <a:srgbClr val="002060"/>
                </a:solidFill>
              </a:defRPr>
            </a:pPr>
            <a:r>
              <a:t>Noen oppfyller kriteriene for RTT</a:t>
            </a:r>
            <a:endParaRPr sz="2400"/>
          </a:p>
          <a:p>
            <a:pPr lvl="1" marL="685800" indent="-228600">
              <a:spcBef>
                <a:spcPts val="500"/>
              </a:spcBef>
              <a:buClr>
                <a:srgbClr val="000000"/>
              </a:buClr>
              <a:defRPr>
                <a:solidFill>
                  <a:srgbClr val="002060"/>
                </a:solidFill>
              </a:defRPr>
            </a:pPr>
            <a:r>
              <a:t>Andre har varierende grad av hjerneskade</a:t>
            </a:r>
          </a:p>
          <a:p>
            <a:pPr lvl="1" marL="685800" indent="-228600">
              <a:spcBef>
                <a:spcPts val="500"/>
              </a:spcBef>
              <a:buClr>
                <a:srgbClr val="000000"/>
              </a:buClr>
              <a:defRPr>
                <a:solidFill>
                  <a:srgbClr val="002060"/>
                </a:solidFill>
              </a:defRPr>
            </a:pPr>
            <a:r>
              <a:t>Andre har moderat utviklingsforsinkelse</a:t>
            </a:r>
          </a:p>
        </p:txBody>
      </p:sp>
      <p:grpSp>
        <p:nvGrpSpPr>
          <p:cNvPr id="134" name="Group 4"/>
          <p:cNvGrpSpPr/>
          <p:nvPr/>
        </p:nvGrpSpPr>
        <p:grpSpPr>
          <a:xfrm>
            <a:off x="7719128" y="2068129"/>
            <a:ext cx="4089180" cy="796537"/>
            <a:chOff x="0" y="0"/>
            <a:chExt cx="4089179" cy="796536"/>
          </a:xfrm>
        </p:grpSpPr>
        <p:sp>
          <p:nvSpPr>
            <p:cNvPr id="128" name="Rectangle 5"/>
            <p:cNvSpPr/>
            <p:nvPr/>
          </p:nvSpPr>
          <p:spPr>
            <a:xfrm>
              <a:off x="-1" y="-1"/>
              <a:ext cx="4089181" cy="796538"/>
            </a:xfrm>
            <a:prstGeom prst="rect">
              <a:avLst/>
            </a:prstGeom>
            <a:solidFill>
              <a:srgbClr val="FFFFFF"/>
            </a:solidFill>
            <a:ln w="6350" cap="flat">
              <a:solidFill>
                <a:srgbClr val="000000"/>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nvGrpSpPr>
            <p:cNvPr id="133" name="Group 6"/>
            <p:cNvGrpSpPr/>
            <p:nvPr/>
          </p:nvGrpSpPr>
          <p:grpSpPr>
            <a:xfrm>
              <a:off x="116405" y="20838"/>
              <a:ext cx="3860993" cy="762687"/>
              <a:chOff x="0" y="0"/>
              <a:chExt cx="3860992" cy="762685"/>
            </a:xfrm>
          </p:grpSpPr>
          <p:grpSp>
            <p:nvGrpSpPr>
              <p:cNvPr id="131" name="Group 7"/>
              <p:cNvGrpSpPr/>
              <p:nvPr/>
            </p:nvGrpSpPr>
            <p:grpSpPr>
              <a:xfrm>
                <a:off x="0" y="0"/>
                <a:ext cx="3860993" cy="645571"/>
                <a:chOff x="0" y="0"/>
                <a:chExt cx="3860992" cy="645570"/>
              </a:xfrm>
            </p:grpSpPr>
            <p:pic>
              <p:nvPicPr>
                <p:cNvPr id="129" name="Picture 9" descr="Picture 9"/>
                <p:cNvPicPr>
                  <a:picLocks noChangeAspect="1"/>
                </p:cNvPicPr>
                <p:nvPr/>
              </p:nvPicPr>
              <p:blipFill>
                <a:blip r:embed="rId2">
                  <a:extLst/>
                </a:blip>
                <a:stretch>
                  <a:fillRect/>
                </a:stretch>
              </p:blipFill>
              <p:spPr>
                <a:xfrm>
                  <a:off x="0" y="-1"/>
                  <a:ext cx="3860993" cy="427669"/>
                </a:xfrm>
                <a:prstGeom prst="rect">
                  <a:avLst/>
                </a:prstGeom>
                <a:ln w="12700" cap="flat">
                  <a:noFill/>
                  <a:miter lim="400000"/>
                </a:ln>
                <a:effectLst/>
              </p:spPr>
            </p:pic>
            <p:pic>
              <p:nvPicPr>
                <p:cNvPr id="130" name="Picture 10" descr="Picture 10"/>
                <p:cNvPicPr>
                  <a:picLocks noChangeAspect="1"/>
                </p:cNvPicPr>
                <p:nvPr/>
              </p:nvPicPr>
              <p:blipFill>
                <a:blip r:embed="rId3">
                  <a:extLst/>
                </a:blip>
                <a:stretch>
                  <a:fillRect/>
                </a:stretch>
              </p:blipFill>
              <p:spPr>
                <a:xfrm>
                  <a:off x="244880" y="411581"/>
                  <a:ext cx="3450406" cy="233990"/>
                </a:xfrm>
                <a:prstGeom prst="rect">
                  <a:avLst/>
                </a:prstGeom>
                <a:ln w="12700" cap="flat">
                  <a:noFill/>
                  <a:miter lim="400000"/>
                </a:ln>
                <a:effectLst/>
              </p:spPr>
            </p:pic>
          </p:grpSp>
          <p:pic>
            <p:nvPicPr>
              <p:cNvPr id="132" name="Picture 8" descr="Picture 8"/>
              <p:cNvPicPr>
                <a:picLocks noChangeAspect="1"/>
              </p:cNvPicPr>
              <p:nvPr/>
            </p:nvPicPr>
            <p:blipFill>
              <a:blip r:embed="rId4">
                <a:extLst/>
              </a:blip>
              <a:stretch>
                <a:fillRect/>
              </a:stretch>
            </p:blipFill>
            <p:spPr>
              <a:xfrm>
                <a:off x="975605" y="591004"/>
                <a:ext cx="1692293" cy="171682"/>
              </a:xfrm>
              <a:prstGeom prst="rect">
                <a:avLst/>
              </a:prstGeom>
              <a:ln w="12700" cap="flat">
                <a:noFill/>
                <a:miter lim="400000"/>
              </a:ln>
              <a:effectLst/>
            </p:spPr>
          </p:pic>
        </p:grpSp>
      </p:grpSp>
      <p:sp>
        <p:nvSpPr>
          <p:cNvPr id="135" name="TextBox 11"/>
          <p:cNvSpPr txBox="1"/>
          <p:nvPr/>
        </p:nvSpPr>
        <p:spPr>
          <a:xfrm>
            <a:off x="7756008" y="5882490"/>
            <a:ext cx="3625136"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Amir R. et al., Nat Genet. 1999 Oct;23(2):185-8. </a:t>
            </a:r>
          </a:p>
        </p:txBody>
      </p:sp>
      <p:sp>
        <p:nvSpPr>
          <p:cNvPr id="136" name="TextBox 13"/>
          <p:cNvSpPr txBox="1"/>
          <p:nvPr/>
        </p:nvSpPr>
        <p:spPr>
          <a:xfrm>
            <a:off x="7580705" y="6103516"/>
            <a:ext cx="3871169"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Neul et al., Neurology. 2008 Apr 15;70(16):1313-21. </a:t>
            </a:r>
          </a:p>
        </p:txBody>
      </p:sp>
      <p:grpSp>
        <p:nvGrpSpPr>
          <p:cNvPr id="141" name="Group 14"/>
          <p:cNvGrpSpPr/>
          <p:nvPr/>
        </p:nvGrpSpPr>
        <p:grpSpPr>
          <a:xfrm>
            <a:off x="8022157" y="3067163"/>
            <a:ext cx="3483117" cy="923991"/>
            <a:chOff x="0" y="0"/>
            <a:chExt cx="3483116" cy="923990"/>
          </a:xfrm>
        </p:grpSpPr>
        <p:sp>
          <p:nvSpPr>
            <p:cNvPr id="137" name="Rectangle 15"/>
            <p:cNvSpPr/>
            <p:nvPr/>
          </p:nvSpPr>
          <p:spPr>
            <a:xfrm>
              <a:off x="-1" y="-1"/>
              <a:ext cx="3483118" cy="923992"/>
            </a:xfrm>
            <a:prstGeom prst="rect">
              <a:avLst/>
            </a:prstGeom>
            <a:solidFill>
              <a:srgbClr val="FFFFFF"/>
            </a:solidFill>
            <a:ln w="6350" cap="flat">
              <a:solidFill>
                <a:srgbClr val="000000"/>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nvGrpSpPr>
            <p:cNvPr id="140" name="Group 16"/>
            <p:cNvGrpSpPr/>
            <p:nvPr/>
          </p:nvGrpSpPr>
          <p:grpSpPr>
            <a:xfrm>
              <a:off x="381395" y="92796"/>
              <a:ext cx="2883139" cy="782701"/>
              <a:chOff x="0" y="0"/>
              <a:chExt cx="2883138" cy="782699"/>
            </a:xfrm>
          </p:grpSpPr>
          <p:pic>
            <p:nvPicPr>
              <p:cNvPr id="138" name="Picture 17" descr="Picture 17"/>
              <p:cNvPicPr>
                <a:picLocks noChangeAspect="1"/>
              </p:cNvPicPr>
              <p:nvPr/>
            </p:nvPicPr>
            <p:blipFill>
              <a:blip r:embed="rId5">
                <a:extLst/>
              </a:blip>
              <a:stretch>
                <a:fillRect/>
              </a:stretch>
            </p:blipFill>
            <p:spPr>
              <a:xfrm>
                <a:off x="0" y="-1"/>
                <a:ext cx="2883139" cy="668243"/>
              </a:xfrm>
              <a:prstGeom prst="rect">
                <a:avLst/>
              </a:prstGeom>
              <a:ln w="12700" cap="flat">
                <a:noFill/>
                <a:miter lim="400000"/>
              </a:ln>
              <a:effectLst/>
            </p:spPr>
          </p:pic>
          <p:pic>
            <p:nvPicPr>
              <p:cNvPr id="139" name="Picture 18" descr="Picture 18"/>
              <p:cNvPicPr>
                <a:picLocks noChangeAspect="1"/>
              </p:cNvPicPr>
              <p:nvPr/>
            </p:nvPicPr>
            <p:blipFill>
              <a:blip r:embed="rId6">
                <a:extLst/>
              </a:blip>
              <a:stretch>
                <a:fillRect/>
              </a:stretch>
            </p:blipFill>
            <p:spPr>
              <a:xfrm>
                <a:off x="543733" y="658446"/>
                <a:ext cx="1688383" cy="124254"/>
              </a:xfrm>
              <a:prstGeom prst="rect">
                <a:avLst/>
              </a:prstGeom>
              <a:ln w="12700" cap="flat">
                <a:noFill/>
                <a:miter lim="400000"/>
              </a:ln>
              <a:effectLst/>
            </p:spPr>
          </p:pic>
        </p:grpSp>
      </p:grpSp>
      <p:sp>
        <p:nvSpPr>
          <p:cNvPr id="142" name="TextBox 20"/>
          <p:cNvSpPr txBox="1"/>
          <p:nvPr/>
        </p:nvSpPr>
        <p:spPr>
          <a:xfrm>
            <a:off x="7704136" y="5625308"/>
            <a:ext cx="3916185"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Laurvick et al., J Pediatr. 2006 Mar;148(3):347-52.</a:t>
            </a:r>
          </a:p>
        </p:txBody>
      </p:sp>
      <p:grpSp>
        <p:nvGrpSpPr>
          <p:cNvPr id="148" name="Group 26"/>
          <p:cNvGrpSpPr/>
          <p:nvPr/>
        </p:nvGrpSpPr>
        <p:grpSpPr>
          <a:xfrm>
            <a:off x="7786893" y="1306056"/>
            <a:ext cx="3953650" cy="591249"/>
            <a:chOff x="0" y="0"/>
            <a:chExt cx="3953648" cy="591248"/>
          </a:xfrm>
        </p:grpSpPr>
        <p:sp>
          <p:nvSpPr>
            <p:cNvPr id="143" name="Rectangle 25"/>
            <p:cNvSpPr/>
            <p:nvPr/>
          </p:nvSpPr>
          <p:spPr>
            <a:xfrm>
              <a:off x="0" y="-1"/>
              <a:ext cx="3953649" cy="591250"/>
            </a:xfrm>
            <a:prstGeom prst="rect">
              <a:avLst/>
            </a:prstGeom>
            <a:solidFill>
              <a:srgbClr val="FFFFFF"/>
            </a:solidFill>
            <a:ln w="6350" cap="flat">
              <a:solidFill>
                <a:srgbClr val="000000"/>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nvGrpSpPr>
            <p:cNvPr id="147" name="Group 24"/>
            <p:cNvGrpSpPr/>
            <p:nvPr/>
          </p:nvGrpSpPr>
          <p:grpSpPr>
            <a:xfrm>
              <a:off x="45460" y="25909"/>
              <a:ext cx="3902094" cy="541867"/>
              <a:chOff x="0" y="0"/>
              <a:chExt cx="3902093" cy="541865"/>
            </a:xfrm>
          </p:grpSpPr>
          <p:pic>
            <p:nvPicPr>
              <p:cNvPr id="144" name="Picture 21" descr="Picture 21"/>
              <p:cNvPicPr>
                <a:picLocks noChangeAspect="1"/>
              </p:cNvPicPr>
              <p:nvPr/>
            </p:nvPicPr>
            <p:blipFill>
              <a:blip r:embed="rId7">
                <a:extLst/>
              </a:blip>
              <a:stretch>
                <a:fillRect/>
              </a:stretch>
            </p:blipFill>
            <p:spPr>
              <a:xfrm>
                <a:off x="0" y="0"/>
                <a:ext cx="3902094" cy="152199"/>
              </a:xfrm>
              <a:prstGeom prst="rect">
                <a:avLst/>
              </a:prstGeom>
              <a:ln w="12700" cap="flat">
                <a:noFill/>
                <a:miter lim="400000"/>
              </a:ln>
              <a:effectLst/>
            </p:spPr>
          </p:pic>
          <p:pic>
            <p:nvPicPr>
              <p:cNvPr id="145" name="Picture 22" descr="Picture 22"/>
              <p:cNvPicPr>
                <a:picLocks noChangeAspect="1"/>
              </p:cNvPicPr>
              <p:nvPr/>
            </p:nvPicPr>
            <p:blipFill>
              <a:blip r:embed="rId8">
                <a:extLst/>
              </a:blip>
              <a:stretch>
                <a:fillRect/>
              </a:stretch>
            </p:blipFill>
            <p:spPr>
              <a:xfrm>
                <a:off x="484250" y="152198"/>
                <a:ext cx="2933594" cy="275891"/>
              </a:xfrm>
              <a:prstGeom prst="rect">
                <a:avLst/>
              </a:prstGeom>
              <a:ln w="12700" cap="flat">
                <a:noFill/>
                <a:miter lim="400000"/>
              </a:ln>
              <a:effectLst/>
            </p:spPr>
          </p:pic>
          <p:pic>
            <p:nvPicPr>
              <p:cNvPr id="146" name="Picture 23" descr="Picture 23"/>
              <p:cNvPicPr>
                <a:picLocks noChangeAspect="1"/>
              </p:cNvPicPr>
              <p:nvPr/>
            </p:nvPicPr>
            <p:blipFill>
              <a:blip r:embed="rId9">
                <a:extLst/>
              </a:blip>
              <a:srcRect l="0" t="0" r="0" b="0"/>
              <a:stretch>
                <a:fillRect/>
              </a:stretch>
            </p:blipFill>
            <p:spPr>
              <a:xfrm>
                <a:off x="1361257" y="435197"/>
                <a:ext cx="1179579" cy="106669"/>
              </a:xfrm>
              <a:prstGeom prst="rect">
                <a:avLst/>
              </a:prstGeom>
              <a:ln w="12700" cap="flat">
                <a:noFill/>
                <a:miter lim="400000"/>
              </a:ln>
              <a:effectLst/>
            </p:spPr>
          </p:pic>
        </p:grpSp>
      </p:grpSp>
      <p:grpSp>
        <p:nvGrpSpPr>
          <p:cNvPr id="153" name="Group 30"/>
          <p:cNvGrpSpPr/>
          <p:nvPr/>
        </p:nvGrpSpPr>
        <p:grpSpPr>
          <a:xfrm>
            <a:off x="8011552" y="4254899"/>
            <a:ext cx="3483117" cy="1092380"/>
            <a:chOff x="0" y="0"/>
            <a:chExt cx="3483116" cy="1092378"/>
          </a:xfrm>
        </p:grpSpPr>
        <p:sp>
          <p:nvSpPr>
            <p:cNvPr id="149" name="Rectangle 31"/>
            <p:cNvSpPr/>
            <p:nvPr/>
          </p:nvSpPr>
          <p:spPr>
            <a:xfrm>
              <a:off x="-1" y="0"/>
              <a:ext cx="3483118" cy="1092379"/>
            </a:xfrm>
            <a:prstGeom prst="rect">
              <a:avLst/>
            </a:prstGeom>
            <a:solidFill>
              <a:srgbClr val="FFFFFF"/>
            </a:solidFill>
            <a:ln w="6350" cap="flat">
              <a:solidFill>
                <a:srgbClr val="000000"/>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nvGrpSpPr>
            <p:cNvPr id="152" name="Group 32"/>
            <p:cNvGrpSpPr/>
            <p:nvPr/>
          </p:nvGrpSpPr>
          <p:grpSpPr>
            <a:xfrm>
              <a:off x="149222" y="46784"/>
              <a:ext cx="3325457" cy="1030428"/>
              <a:chOff x="0" y="0"/>
              <a:chExt cx="3325455" cy="1030427"/>
            </a:xfrm>
          </p:grpSpPr>
          <p:pic>
            <p:nvPicPr>
              <p:cNvPr id="150" name="Picture 33" descr="Picture 33"/>
              <p:cNvPicPr>
                <a:picLocks noChangeAspect="1"/>
              </p:cNvPicPr>
              <p:nvPr/>
            </p:nvPicPr>
            <p:blipFill>
              <a:blip r:embed="rId10">
                <a:extLst/>
              </a:blip>
              <a:stretch>
                <a:fillRect/>
              </a:stretch>
            </p:blipFill>
            <p:spPr>
              <a:xfrm>
                <a:off x="0" y="-1"/>
                <a:ext cx="3325456" cy="926768"/>
              </a:xfrm>
              <a:prstGeom prst="rect">
                <a:avLst/>
              </a:prstGeom>
              <a:ln w="12700" cap="flat">
                <a:noFill/>
                <a:miter lim="400000"/>
              </a:ln>
              <a:effectLst/>
            </p:spPr>
          </p:pic>
          <p:pic>
            <p:nvPicPr>
              <p:cNvPr id="151" name="Picture 34" descr="Picture 34"/>
              <p:cNvPicPr>
                <a:picLocks noChangeAspect="1"/>
              </p:cNvPicPr>
              <p:nvPr/>
            </p:nvPicPr>
            <p:blipFill>
              <a:blip r:embed="rId11">
                <a:extLst/>
              </a:blip>
              <a:stretch>
                <a:fillRect/>
              </a:stretch>
            </p:blipFill>
            <p:spPr>
              <a:xfrm>
                <a:off x="1907071" y="926766"/>
                <a:ext cx="1213441" cy="103662"/>
              </a:xfrm>
              <a:prstGeom prst="rect">
                <a:avLst/>
              </a:prstGeom>
              <a:ln w="12700" cap="flat">
                <a:noFill/>
                <a:miter lim="400000"/>
              </a:ln>
              <a:effectLst/>
            </p:spPr>
          </p:pic>
        </p:grpSp>
      </p:grpSp>
      <p:sp>
        <p:nvSpPr>
          <p:cNvPr id="154" name="TextBox 36"/>
          <p:cNvSpPr txBox="1"/>
          <p:nvPr/>
        </p:nvSpPr>
        <p:spPr>
          <a:xfrm>
            <a:off x="7483363" y="6367262"/>
            <a:ext cx="4065851"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Neul et al., Am J Med Genet B. 2019 Jan;180(1):55-67. </a:t>
            </a:r>
          </a:p>
        </p:txBody>
      </p:sp>
      <p:sp>
        <p:nvSpPr>
          <p:cNvPr id="155" name="Plassholder for lysbildenummer 3"/>
          <p:cNvSpPr txBox="1"/>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1"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Title 1"/>
          <p:cNvSpPr txBox="1"/>
          <p:nvPr>
            <p:ph type="title"/>
          </p:nvPr>
        </p:nvSpPr>
        <p:spPr>
          <a:xfrm>
            <a:off x="518474" y="235608"/>
            <a:ext cx="11161336" cy="1325563"/>
          </a:xfrm>
          <a:prstGeom prst="rect">
            <a:avLst/>
          </a:prstGeom>
        </p:spPr>
        <p:txBody>
          <a:bodyPr/>
          <a:lstStyle>
            <a:lvl1pPr algn="ctr" defTabSz="877823">
              <a:defRPr b="1" sz="4224">
                <a:solidFill>
                  <a:srgbClr val="002060"/>
                </a:solidFill>
                <a:latin typeface="Tahoma"/>
                <a:ea typeface="Tahoma"/>
                <a:cs typeface="Tahoma"/>
                <a:sym typeface="Tahoma"/>
              </a:defRPr>
            </a:lvl1pPr>
          </a:lstStyle>
          <a:p>
            <a:pPr/>
            <a:r>
              <a:t>Årsaker til og konsekvenser av forsinket diagnose</a:t>
            </a:r>
          </a:p>
        </p:txBody>
      </p:sp>
      <p:sp>
        <p:nvSpPr>
          <p:cNvPr id="158" name="Content Placeholder 2"/>
          <p:cNvSpPr txBox="1"/>
          <p:nvPr>
            <p:ph type="body" idx="1"/>
          </p:nvPr>
        </p:nvSpPr>
        <p:spPr>
          <a:xfrm>
            <a:off x="518474" y="1917926"/>
            <a:ext cx="11161336" cy="4713402"/>
          </a:xfrm>
          <a:prstGeom prst="rect">
            <a:avLst/>
          </a:prstGeom>
        </p:spPr>
        <p:txBody>
          <a:bodyPr/>
          <a:lstStyle/>
          <a:p>
            <a:pPr>
              <a:lnSpc>
                <a:spcPct val="100000"/>
              </a:lnSpc>
              <a:defRPr sz="2400">
                <a:solidFill>
                  <a:srgbClr val="002060"/>
                </a:solidFill>
                <a:latin typeface="Tahoma"/>
                <a:ea typeface="Tahoma"/>
                <a:cs typeface="Tahoma"/>
                <a:sym typeface="Tahoma"/>
              </a:defRPr>
            </a:pPr>
            <a:r>
              <a:t>Tidlige tegn og symptomer kan let oversees</a:t>
            </a:r>
          </a:p>
          <a:p>
            <a:pPr lvl="1" marL="685800" indent="-228600">
              <a:lnSpc>
                <a:spcPct val="100000"/>
              </a:lnSpc>
              <a:spcBef>
                <a:spcPts val="600"/>
              </a:spcBef>
              <a:defRPr sz="2400">
                <a:solidFill>
                  <a:srgbClr val="002060"/>
                </a:solidFill>
                <a:latin typeface="Tahoma"/>
                <a:ea typeface="Tahoma"/>
                <a:cs typeface="Tahoma"/>
                <a:sym typeface="Tahoma"/>
              </a:defRPr>
            </a:pPr>
            <a:r>
              <a:t>Tidlig, lett hypotoni, barnet er </a:t>
            </a:r>
            <a:r>
              <a:rPr u="sng"/>
              <a:t>“så god</a:t>
            </a:r>
            <a:r>
              <a:t>”, avtagende vekst i hodeomkretsen</a:t>
            </a:r>
          </a:p>
          <a:p>
            <a:pPr>
              <a:lnSpc>
                <a:spcPct val="100000"/>
              </a:lnSpc>
              <a:defRPr sz="2400">
                <a:solidFill>
                  <a:srgbClr val="002060"/>
                </a:solidFill>
                <a:latin typeface="Tahoma"/>
                <a:ea typeface="Tahoma"/>
                <a:cs typeface="Tahoma"/>
                <a:sym typeface="Tahoma"/>
              </a:defRPr>
            </a:pPr>
            <a:r>
              <a:t>Den forsinkete utviklingen kan være ganske lett og innenfor normalområdet. </a:t>
            </a:r>
          </a:p>
          <a:p>
            <a:pPr lvl="1" marL="685800" indent="-228600">
              <a:lnSpc>
                <a:spcPct val="100000"/>
              </a:lnSpc>
              <a:spcBef>
                <a:spcPts val="600"/>
              </a:spcBef>
              <a:defRPr sz="2400">
                <a:solidFill>
                  <a:srgbClr val="002060"/>
                </a:solidFill>
                <a:latin typeface="Tahoma"/>
                <a:ea typeface="Tahoma"/>
                <a:cs typeface="Tahoma"/>
                <a:sym typeface="Tahoma"/>
              </a:defRPr>
            </a:pPr>
            <a:r>
              <a:t>Foreldre forteller at jenat ikke går ved same alder som sine eldre søsken</a:t>
            </a:r>
          </a:p>
          <a:p>
            <a:pPr lvl="1" marL="685800" indent="-228600">
              <a:lnSpc>
                <a:spcPct val="100000"/>
              </a:lnSpc>
              <a:spcBef>
                <a:spcPts val="600"/>
              </a:spcBef>
              <a:defRPr sz="2400">
                <a:solidFill>
                  <a:srgbClr val="002060"/>
                </a:solidFill>
                <a:latin typeface="Tahoma"/>
                <a:ea typeface="Tahoma"/>
                <a:cs typeface="Tahoma"/>
                <a:sym typeface="Tahoma"/>
              </a:defRPr>
            </a:pPr>
            <a:r>
              <a:t>Noen har delvis tap av ferdigheter: Bruker aldri ord, menslutter å bable</a:t>
            </a:r>
          </a:p>
          <a:p>
            <a:pPr>
              <a:lnSpc>
                <a:spcPct val="100000"/>
              </a:lnSpc>
              <a:defRPr sz="2400">
                <a:solidFill>
                  <a:srgbClr val="002060"/>
                </a:solidFill>
                <a:latin typeface="Tahoma"/>
                <a:ea typeface="Tahoma"/>
                <a:cs typeface="Tahoma"/>
                <a:sym typeface="Tahoma"/>
              </a:defRPr>
            </a:pPr>
            <a:r>
              <a:t>Hodeomkretsen kan være innenfor normalområdet</a:t>
            </a:r>
          </a:p>
          <a:p>
            <a:pPr>
              <a:lnSpc>
                <a:spcPct val="100000"/>
              </a:lnSpc>
              <a:defRPr sz="2400">
                <a:solidFill>
                  <a:srgbClr val="002060"/>
                </a:solidFill>
                <a:latin typeface="Tahoma"/>
                <a:ea typeface="Tahoma"/>
                <a:cs typeface="Tahoma"/>
                <a:sym typeface="Tahoma"/>
              </a:defRPr>
            </a:pPr>
            <a:r>
              <a:t>Gutt</a:t>
            </a:r>
          </a:p>
          <a:p>
            <a:pPr>
              <a:lnSpc>
                <a:spcPct val="100000"/>
              </a:lnSpc>
              <a:defRPr sz="2400">
                <a:solidFill>
                  <a:srgbClr val="002060"/>
                </a:solidFill>
                <a:latin typeface="Tahoma"/>
                <a:ea typeface="Tahoma"/>
                <a:cs typeface="Tahoma"/>
                <a:sym typeface="Tahoma"/>
              </a:defRPr>
            </a:pPr>
            <a:r>
              <a:t>Forsinket diagnose har en negative påvirkning på ingangsetting av tidligtiltak og medisinsk oppfølging</a:t>
            </a:r>
          </a:p>
        </p:txBody>
      </p:sp>
      <p:sp>
        <p:nvSpPr>
          <p:cNvPr id="159" name="Plassholder for lysbildenummer 3"/>
          <p:cNvSpPr txBox="1"/>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Title 1"/>
          <p:cNvSpPr txBox="1"/>
          <p:nvPr>
            <p:ph type="title"/>
          </p:nvPr>
        </p:nvSpPr>
        <p:spPr>
          <a:xfrm>
            <a:off x="838200" y="365125"/>
            <a:ext cx="10515600" cy="1916161"/>
          </a:xfrm>
          <a:prstGeom prst="rect">
            <a:avLst/>
          </a:prstGeom>
        </p:spPr>
        <p:txBody>
          <a:bodyPr/>
          <a:lstStyle>
            <a:lvl1pPr algn="ctr">
              <a:defRPr b="1" sz="5400">
                <a:solidFill>
                  <a:srgbClr val="002060"/>
                </a:solidFill>
                <a:latin typeface="Tahoma"/>
                <a:ea typeface="Tahoma"/>
                <a:cs typeface="Tahoma"/>
                <a:sym typeface="Tahoma"/>
              </a:defRPr>
            </a:lvl1pPr>
          </a:lstStyle>
          <a:p>
            <a:pPr/>
            <a:r>
              <a:t>Amelias Diagnose</a:t>
            </a:r>
          </a:p>
        </p:txBody>
      </p:sp>
      <p:sp>
        <p:nvSpPr>
          <p:cNvPr id="162" name="Content Placeholder 6"/>
          <p:cNvSpPr txBox="1"/>
          <p:nvPr/>
        </p:nvSpPr>
        <p:spPr>
          <a:xfrm>
            <a:off x="713174" y="2535809"/>
            <a:ext cx="10765651" cy="354652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28600" indent="-228600">
              <a:lnSpc>
                <a:spcPct val="90000"/>
              </a:lnSpc>
              <a:spcBef>
                <a:spcPts val="1000"/>
              </a:spcBef>
              <a:buClr>
                <a:srgbClr val="3E0050"/>
              </a:buClr>
              <a:buSzPct val="100000"/>
              <a:buFont typeface="Arial"/>
              <a:buChar char="•"/>
              <a:defRPr sz="2400">
                <a:solidFill>
                  <a:srgbClr val="002060"/>
                </a:solidFill>
                <a:latin typeface="Tahoma"/>
                <a:ea typeface="Tahoma"/>
                <a:cs typeface="Tahoma"/>
                <a:sym typeface="Tahoma"/>
              </a:defRPr>
            </a:pPr>
            <a:r>
              <a:t>Diagnosen Rett-syndrom ble stilt av en barnenevrolog da hun var 3 år gammel. </a:t>
            </a:r>
            <a:endParaRPr sz="2800"/>
          </a:p>
          <a:p>
            <a:pPr marL="228600" indent="-228600">
              <a:lnSpc>
                <a:spcPct val="90000"/>
              </a:lnSpc>
              <a:spcBef>
                <a:spcPts val="1000"/>
              </a:spcBef>
              <a:buClr>
                <a:srgbClr val="3E0050"/>
              </a:buClr>
              <a:buSzPct val="100000"/>
              <a:buFont typeface="Arial"/>
              <a:buChar char="•"/>
              <a:defRPr sz="2400">
                <a:solidFill>
                  <a:srgbClr val="002060"/>
                </a:solidFill>
                <a:latin typeface="Tahoma"/>
                <a:ea typeface="Tahoma"/>
                <a:cs typeface="Tahoma"/>
                <a:sym typeface="Tahoma"/>
              </a:defRPr>
            </a:pPr>
            <a:r>
              <a:t>Diagnosen var basert på etablerte kliniske kriterier. </a:t>
            </a:r>
            <a:endParaRPr sz="2800"/>
          </a:p>
          <a:p>
            <a:pPr marL="228600" indent="-228600">
              <a:lnSpc>
                <a:spcPct val="90000"/>
              </a:lnSpc>
              <a:spcBef>
                <a:spcPts val="1000"/>
              </a:spcBef>
              <a:buClr>
                <a:srgbClr val="3E0050"/>
              </a:buClr>
              <a:buSzPct val="100000"/>
              <a:buFont typeface="Arial"/>
              <a:buChar char="•"/>
              <a:defRPr sz="2400">
                <a:solidFill>
                  <a:srgbClr val="002060"/>
                </a:solidFill>
                <a:latin typeface="Tahoma"/>
                <a:ea typeface="Tahoma"/>
                <a:cs typeface="Tahoma"/>
                <a:sym typeface="Tahoma"/>
              </a:defRPr>
            </a:pPr>
          </a:p>
          <a:p>
            <a:pPr marL="228600" indent="-228600">
              <a:lnSpc>
                <a:spcPct val="90000"/>
              </a:lnSpc>
              <a:spcBef>
                <a:spcPts val="1000"/>
              </a:spcBef>
              <a:buClr>
                <a:srgbClr val="3E0050"/>
              </a:buClr>
              <a:buSzPct val="100000"/>
              <a:buFont typeface="Arial"/>
              <a:buChar char="•"/>
              <a:defRPr sz="2400">
                <a:solidFill>
                  <a:srgbClr val="002060"/>
                </a:solidFill>
                <a:latin typeface="Tahoma"/>
                <a:ea typeface="Tahoma"/>
                <a:cs typeface="Tahoma"/>
                <a:sym typeface="Tahoma"/>
              </a:defRPr>
            </a:pPr>
            <a:r>
              <a:t>Genetisk testing viste at hun hadde en mutasjon i MECP2</a:t>
            </a:r>
            <a:endParaRPr sz="2800"/>
          </a:p>
          <a:p>
            <a:pPr lvl="1" marL="685800" indent="-228600">
              <a:lnSpc>
                <a:spcPct val="90000"/>
              </a:lnSpc>
              <a:spcBef>
                <a:spcPts val="600"/>
              </a:spcBef>
              <a:buClr>
                <a:srgbClr val="3E0050"/>
              </a:buClr>
              <a:buSzPct val="100000"/>
              <a:buFont typeface="Arial"/>
              <a:buChar char="•"/>
              <a:defRPr sz="2400">
                <a:solidFill>
                  <a:srgbClr val="002060"/>
                </a:solidFill>
                <a:latin typeface="Tahoma"/>
                <a:ea typeface="Tahoma"/>
                <a:cs typeface="Tahoma"/>
                <a:sym typeface="Tahoma"/>
              </a:defRPr>
            </a:pPr>
            <a:r>
              <a:t>c.1163-1197del35</a:t>
            </a:r>
          </a:p>
        </p:txBody>
      </p:sp>
      <p:sp>
        <p:nvSpPr>
          <p:cNvPr id="163" name="Plassholder for lysbildenummer 3"/>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itle 1"/>
          <p:cNvSpPr txBox="1"/>
          <p:nvPr>
            <p:ph type="title"/>
          </p:nvPr>
        </p:nvSpPr>
        <p:spPr>
          <a:xfrm>
            <a:off x="838200" y="365125"/>
            <a:ext cx="10515600" cy="1325563"/>
          </a:xfrm>
          <a:prstGeom prst="rect">
            <a:avLst/>
          </a:prstGeom>
        </p:spPr>
        <p:txBody>
          <a:bodyPr/>
          <a:lstStyle>
            <a:lvl1pPr algn="ctr">
              <a:defRPr b="1" sz="5400">
                <a:solidFill>
                  <a:srgbClr val="002060"/>
                </a:solidFill>
                <a:latin typeface="Tahoma"/>
                <a:ea typeface="Tahoma"/>
                <a:cs typeface="Tahoma"/>
                <a:sym typeface="Tahoma"/>
              </a:defRPr>
            </a:lvl1pPr>
          </a:lstStyle>
          <a:p>
            <a:pPr/>
            <a:r>
              <a:t>Hovedpunkter å ta med</a:t>
            </a:r>
          </a:p>
        </p:txBody>
      </p:sp>
      <p:sp>
        <p:nvSpPr>
          <p:cNvPr id="166" name="Content Placeholder 3"/>
          <p:cNvSpPr txBox="1"/>
          <p:nvPr>
            <p:ph type="body" idx="1"/>
          </p:nvPr>
        </p:nvSpPr>
        <p:spPr>
          <a:xfrm>
            <a:off x="838200" y="1825625"/>
            <a:ext cx="10515600" cy="4351338"/>
          </a:xfrm>
          <a:prstGeom prst="rect">
            <a:avLst/>
          </a:prstGeom>
        </p:spPr>
        <p:txBody>
          <a:bodyPr/>
          <a:lstStyle/>
          <a:p>
            <a:pPr>
              <a:spcBef>
                <a:spcPts val="1200"/>
              </a:spcBef>
              <a:defRPr sz="2400">
                <a:solidFill>
                  <a:srgbClr val="002060"/>
                </a:solidFill>
                <a:latin typeface="Tahoma"/>
                <a:ea typeface="Tahoma"/>
                <a:cs typeface="Tahoma"/>
                <a:sym typeface="Tahoma"/>
              </a:defRPr>
            </a:pPr>
            <a:r>
              <a:t>Rett-syndrom er en klinisk diagnose</a:t>
            </a:r>
          </a:p>
          <a:p>
            <a:pPr lvl="1" marL="685800" indent="-228600">
              <a:spcBef>
                <a:spcPts val="1200"/>
              </a:spcBef>
              <a:defRPr sz="2400">
                <a:solidFill>
                  <a:srgbClr val="002060"/>
                </a:solidFill>
                <a:latin typeface="Tahoma"/>
                <a:ea typeface="Tahoma"/>
                <a:cs typeface="Tahoma"/>
                <a:sym typeface="Tahoma"/>
              </a:defRPr>
            </a:pPr>
            <a:r>
              <a:t>Typisk sydomsforløp: Tilbakegang av ferdigheter fulgt av stabilisering</a:t>
            </a:r>
          </a:p>
          <a:p>
            <a:pPr>
              <a:spcBef>
                <a:spcPts val="1200"/>
              </a:spcBef>
              <a:defRPr sz="2400">
                <a:solidFill>
                  <a:srgbClr val="002060"/>
                </a:solidFill>
                <a:latin typeface="Tahoma"/>
                <a:ea typeface="Tahoma"/>
                <a:cs typeface="Tahoma"/>
                <a:sym typeface="Tahoma"/>
              </a:defRPr>
            </a:pPr>
            <a:r>
              <a:t>Tidlige sykdomstegn før tilbakegangen kan være subtile og vanskelige å oppfatte</a:t>
            </a:r>
            <a:endParaRPr>
              <a:solidFill>
                <a:srgbClr val="FF0000"/>
              </a:solidFill>
            </a:endParaRPr>
          </a:p>
          <a:p>
            <a:pPr lvl="1" marL="685800" indent="-228600">
              <a:spcBef>
                <a:spcPts val="1200"/>
              </a:spcBef>
              <a:defRPr sz="2400">
                <a:solidFill>
                  <a:srgbClr val="002060"/>
                </a:solidFill>
                <a:latin typeface="Tahoma"/>
                <a:ea typeface="Tahoma"/>
                <a:cs typeface="Tahoma"/>
                <a:sym typeface="Tahoma"/>
              </a:defRPr>
            </a:pPr>
            <a:r>
              <a:t>Forsinket utvikling hos jenta blir ikke alltid godtatt. </a:t>
            </a:r>
          </a:p>
          <a:p>
            <a:pPr>
              <a:spcBef>
                <a:spcPts val="1200"/>
              </a:spcBef>
              <a:defRPr sz="2400">
                <a:solidFill>
                  <a:srgbClr val="002060"/>
                </a:solidFill>
                <a:latin typeface="Tahoma"/>
                <a:ea typeface="Tahoma"/>
                <a:cs typeface="Tahoma"/>
                <a:sym typeface="Tahoma"/>
              </a:defRPr>
            </a:pPr>
            <a:r>
              <a:t>Forekommer mest hos jenter, men kan også forekomme hos gutter. </a:t>
            </a:r>
          </a:p>
          <a:p>
            <a:pPr>
              <a:spcBef>
                <a:spcPts val="1200"/>
              </a:spcBef>
              <a:defRPr sz="2400">
                <a:solidFill>
                  <a:srgbClr val="002060"/>
                </a:solidFill>
                <a:latin typeface="Tahoma"/>
                <a:ea typeface="Tahoma"/>
                <a:cs typeface="Tahoma"/>
                <a:sym typeface="Tahoma"/>
              </a:defRPr>
            </a:pPr>
            <a:r>
              <a:t>De fleste som har Rett-syndrom, har mutasjoner i MECP2, men ikke alle!</a:t>
            </a:r>
          </a:p>
        </p:txBody>
      </p:sp>
      <p:sp>
        <p:nvSpPr>
          <p:cNvPr id="167" name="Plassholder for lysbildenummer 2"/>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Title 1"/>
          <p:cNvSpPr txBox="1"/>
          <p:nvPr>
            <p:ph type="title"/>
          </p:nvPr>
        </p:nvSpPr>
        <p:spPr>
          <a:xfrm>
            <a:off x="831850" y="1112363"/>
            <a:ext cx="10515600" cy="3035431"/>
          </a:xfrm>
          <a:prstGeom prst="rect">
            <a:avLst/>
          </a:prstGeom>
        </p:spPr>
        <p:txBody>
          <a:bodyPr/>
          <a:lstStyle>
            <a:lvl1pPr algn="ctr">
              <a:defRPr b="1" sz="5400">
                <a:solidFill>
                  <a:srgbClr val="002060"/>
                </a:solidFill>
                <a:latin typeface="Tahoma"/>
                <a:ea typeface="Tahoma"/>
                <a:cs typeface="Tahoma"/>
                <a:sym typeface="Tahoma"/>
              </a:defRPr>
            </a:lvl1pPr>
          </a:lstStyle>
          <a:p>
            <a:pPr/>
            <a:r>
              <a:t>Ta med omsorgsgivernes perspektiver når det skal tas kliniske beslutninger</a:t>
            </a:r>
          </a:p>
        </p:txBody>
      </p:sp>
      <p:sp>
        <p:nvSpPr>
          <p:cNvPr id="170" name="Text Placeholder 2"/>
          <p:cNvSpPr txBox="1"/>
          <p:nvPr>
            <p:ph type="body" sz="quarter" idx="1"/>
          </p:nvPr>
        </p:nvSpPr>
        <p:spPr>
          <a:xfrm>
            <a:off x="831850" y="4589462"/>
            <a:ext cx="10515600" cy="1500188"/>
          </a:xfrm>
          <a:prstGeom prst="rect">
            <a:avLst/>
          </a:prstGeom>
        </p:spPr>
        <p:txBody>
          <a:bodyPr/>
          <a:lstStyle>
            <a:lvl1pPr algn="ctr">
              <a:lnSpc>
                <a:spcPct val="100000"/>
              </a:lnSpc>
              <a:defRPr sz="3200">
                <a:solidFill>
                  <a:srgbClr val="002060"/>
                </a:solidFill>
                <a:latin typeface="Tahoma"/>
                <a:ea typeface="Tahoma"/>
                <a:cs typeface="Tahoma"/>
                <a:sym typeface="Tahoma"/>
              </a:defRPr>
            </a:lvl1pPr>
          </a:lstStyle>
          <a:p>
            <a:pPr/>
            <a:r>
              <a:t>Vi mener at det er helt avgjørende å ta hensyn til foreldres eller andre omsorgspersoners synspunkter</a:t>
            </a:r>
          </a:p>
        </p:txBody>
      </p:sp>
      <p:sp>
        <p:nvSpPr>
          <p:cNvPr id="171" name="Plassholder for lysbildenummer 3"/>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Title 1"/>
          <p:cNvSpPr txBox="1"/>
          <p:nvPr>
            <p:ph type="title"/>
          </p:nvPr>
        </p:nvSpPr>
        <p:spPr>
          <a:xfrm>
            <a:off x="838200" y="365124"/>
            <a:ext cx="10515600" cy="724991"/>
          </a:xfrm>
          <a:prstGeom prst="rect">
            <a:avLst/>
          </a:prstGeom>
        </p:spPr>
        <p:txBody>
          <a:bodyPr/>
          <a:lstStyle/>
          <a:p>
            <a:pPr algn="ctr" defTabSz="841247">
              <a:defRPr sz="4048"/>
            </a:pPr>
            <a:r>
              <a:t> </a:t>
            </a:r>
            <a:r>
              <a:rPr b="1">
                <a:solidFill>
                  <a:srgbClr val="002060"/>
                </a:solidFill>
                <a:latin typeface="Tahoma"/>
                <a:ea typeface="Tahoma"/>
                <a:cs typeface="Tahoma"/>
                <a:sym typeface="Tahoma"/>
              </a:rPr>
              <a:t>Amelias utvikling</a:t>
            </a:r>
          </a:p>
        </p:txBody>
      </p:sp>
      <p:sp>
        <p:nvSpPr>
          <p:cNvPr id="174" name="Content Placeholder 6"/>
          <p:cNvSpPr txBox="1"/>
          <p:nvPr>
            <p:ph type="body" idx="1"/>
          </p:nvPr>
        </p:nvSpPr>
        <p:spPr>
          <a:xfrm>
            <a:off x="538843" y="1280160"/>
            <a:ext cx="10814957" cy="5251270"/>
          </a:xfrm>
          <a:prstGeom prst="rect">
            <a:avLst/>
          </a:prstGeom>
        </p:spPr>
        <p:txBody>
          <a:bodyPr/>
          <a:lstStyle/>
          <a:p>
            <a:pPr>
              <a:lnSpc>
                <a:spcPct val="99000"/>
              </a:lnSpc>
              <a:buClr>
                <a:srgbClr val="3E0050"/>
              </a:buClr>
              <a:defRPr sz="2300">
                <a:solidFill>
                  <a:srgbClr val="002060"/>
                </a:solidFill>
                <a:latin typeface="Tahoma"/>
                <a:ea typeface="Tahoma"/>
                <a:cs typeface="Tahoma"/>
                <a:sym typeface="Tahoma"/>
              </a:defRPr>
            </a:pPr>
            <a:r>
              <a:t>Amelia utviklet spiseproblemer da hun var 4½ år gammel</a:t>
            </a:r>
          </a:p>
          <a:p>
            <a:pPr>
              <a:lnSpc>
                <a:spcPct val="99000"/>
              </a:lnSpc>
              <a:buClr>
                <a:srgbClr val="3E0050"/>
              </a:buClr>
              <a:defRPr sz="2300">
                <a:solidFill>
                  <a:srgbClr val="002060"/>
                </a:solidFill>
                <a:latin typeface="Tahoma"/>
                <a:ea typeface="Tahoma"/>
                <a:cs typeface="Tahoma"/>
                <a:sym typeface="Tahoma"/>
              </a:defRPr>
            </a:pPr>
            <a:r>
              <a:t>Hennes KMI (kroppsmasseindeks) var på dette tidspunktet 75, men falt til under 25 over en tidsperiode på 2 måneder.</a:t>
            </a:r>
          </a:p>
          <a:p>
            <a:pPr>
              <a:lnSpc>
                <a:spcPct val="99000"/>
              </a:lnSpc>
              <a:buClr>
                <a:srgbClr val="3E0050"/>
              </a:buClr>
              <a:defRPr sz="2300">
                <a:solidFill>
                  <a:srgbClr val="002060"/>
                </a:solidFill>
                <a:latin typeface="Tahoma"/>
                <a:ea typeface="Tahoma"/>
                <a:cs typeface="Tahoma"/>
                <a:sym typeface="Tahoma"/>
              </a:defRPr>
            </a:pPr>
            <a:r>
              <a:t>Tiden det tok for henne å spise økte til en time. Hun hadde problemer med å tygge og svelge. </a:t>
            </a:r>
          </a:p>
          <a:p>
            <a:pPr>
              <a:lnSpc>
                <a:spcPct val="99000"/>
              </a:lnSpc>
              <a:buClr>
                <a:srgbClr val="3E0050"/>
              </a:buClr>
              <a:defRPr sz="2300">
                <a:solidFill>
                  <a:srgbClr val="002060"/>
                </a:solidFill>
                <a:latin typeface="Tahoma"/>
                <a:ea typeface="Tahoma"/>
                <a:cs typeface="Tahoma"/>
                <a:sym typeface="Tahoma"/>
              </a:defRPr>
            </a:pPr>
            <a:r>
              <a:t>Ingen epileptiske anfall eller pusteproblemer</a:t>
            </a:r>
          </a:p>
          <a:p>
            <a:pPr>
              <a:lnSpc>
                <a:spcPct val="99000"/>
              </a:lnSpc>
              <a:buClr>
                <a:srgbClr val="3E0050"/>
              </a:buClr>
              <a:defRPr sz="2300">
                <a:solidFill>
                  <a:srgbClr val="002060"/>
                </a:solidFill>
                <a:latin typeface="Tahoma"/>
                <a:ea typeface="Tahoma"/>
                <a:cs typeface="Tahoma"/>
                <a:sym typeface="Tahoma"/>
              </a:defRPr>
            </a:pPr>
            <a:r>
              <a:t>Hun grep etter ting bare med høyre hånd og trengte støtte for å klare å gå</a:t>
            </a:r>
          </a:p>
          <a:p>
            <a:pPr>
              <a:lnSpc>
                <a:spcPct val="99000"/>
              </a:lnSpc>
              <a:buClr>
                <a:srgbClr val="3E0050"/>
              </a:buClr>
              <a:defRPr sz="2300">
                <a:solidFill>
                  <a:srgbClr val="002060"/>
                </a:solidFill>
                <a:latin typeface="Tahoma"/>
                <a:ea typeface="Tahoma"/>
                <a:cs typeface="Tahoma"/>
                <a:sym typeface="Tahoma"/>
              </a:defRPr>
            </a:pPr>
            <a:r>
              <a:t>Hun hadde begynt å kommunisere med et kommunikasjonshjelpemiddel fra Tobii</a:t>
            </a:r>
          </a:p>
          <a:p>
            <a:pPr>
              <a:lnSpc>
                <a:spcPct val="99000"/>
              </a:lnSpc>
              <a:buClr>
                <a:srgbClr val="3E0050"/>
              </a:buClr>
              <a:defRPr sz="2300">
                <a:solidFill>
                  <a:srgbClr val="002060"/>
                </a:solidFill>
                <a:latin typeface="Tahoma"/>
                <a:ea typeface="Tahoma"/>
                <a:cs typeface="Tahoma"/>
                <a:sym typeface="Tahoma"/>
              </a:defRPr>
            </a:pPr>
            <a:r>
              <a:t>Hun brukte PEG (sondemating)</a:t>
            </a:r>
          </a:p>
        </p:txBody>
      </p:sp>
      <p:sp>
        <p:nvSpPr>
          <p:cNvPr id="175" name="Plassholder for lysbildenummer 2"/>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Title 1"/>
          <p:cNvSpPr txBox="1"/>
          <p:nvPr>
            <p:ph type="title"/>
          </p:nvPr>
        </p:nvSpPr>
        <p:spPr>
          <a:xfrm>
            <a:off x="497906" y="-1"/>
            <a:ext cx="11321592" cy="1193860"/>
          </a:xfrm>
          <a:prstGeom prst="rect">
            <a:avLst/>
          </a:prstGeom>
        </p:spPr>
        <p:txBody>
          <a:bodyPr/>
          <a:lstStyle/>
          <a:p>
            <a:pPr algn="ctr" defTabSz="448055">
              <a:defRPr b="1" sz="1911">
                <a:solidFill>
                  <a:srgbClr val="002060"/>
                </a:solidFill>
                <a:latin typeface="Tahoma"/>
                <a:ea typeface="Tahoma"/>
                <a:cs typeface="Tahoma"/>
                <a:sym typeface="Tahoma"/>
              </a:defRPr>
            </a:pPr>
            <a:br/>
            <a:br/>
            <a:r>
              <a:t>I løpet av livet skjer forskjellige ting og symptomer trer fram på ulike tidspunkter</a:t>
            </a:r>
            <a:br/>
          </a:p>
        </p:txBody>
      </p:sp>
      <p:sp>
        <p:nvSpPr>
          <p:cNvPr id="178" name="Content Placeholder 2"/>
          <p:cNvSpPr txBox="1"/>
          <p:nvPr>
            <p:ph type="body" idx="1"/>
          </p:nvPr>
        </p:nvSpPr>
        <p:spPr>
          <a:xfrm>
            <a:off x="299257" y="1763485"/>
            <a:ext cx="11520242" cy="4957989"/>
          </a:xfrm>
          <a:prstGeom prst="rect">
            <a:avLst/>
          </a:prstGeom>
        </p:spPr>
        <p:txBody>
          <a:bodyPr/>
          <a:lstStyle/>
          <a:p>
            <a:pPr>
              <a:lnSpc>
                <a:spcPct val="96000"/>
              </a:lnSpc>
              <a:spcBef>
                <a:spcPts val="600"/>
              </a:spcBef>
              <a:buClr>
                <a:srgbClr val="3E0050"/>
              </a:buClr>
              <a:defRPr sz="2400">
                <a:solidFill>
                  <a:srgbClr val="002060"/>
                </a:solidFill>
                <a:latin typeface="Tahoma"/>
                <a:ea typeface="Tahoma"/>
                <a:cs typeface="Tahoma"/>
                <a:sym typeface="Tahoma"/>
              </a:defRPr>
            </a:pPr>
            <a:r>
              <a:t>Tidlig barnealder: Oppmerksomhet på vekst, ernæring, “GI-problemer”</a:t>
            </a:r>
            <a:endParaRPr sz="2100"/>
          </a:p>
          <a:p>
            <a:pPr>
              <a:lnSpc>
                <a:spcPct val="96000"/>
              </a:lnSpc>
              <a:spcBef>
                <a:spcPts val="600"/>
              </a:spcBef>
              <a:buClr>
                <a:srgbClr val="3E0050"/>
              </a:buClr>
              <a:defRPr sz="2400">
                <a:solidFill>
                  <a:srgbClr val="002060"/>
                </a:solidFill>
                <a:latin typeface="Tahoma"/>
                <a:ea typeface="Tahoma"/>
                <a:cs typeface="Tahoma"/>
                <a:sym typeface="Tahoma"/>
              </a:defRPr>
            </a:pPr>
            <a:r>
              <a:t>Senere barnealder: Tilbakegangen tar slutt. Multisystemvansker</a:t>
            </a:r>
            <a:endParaRPr sz="3100"/>
          </a:p>
          <a:p>
            <a:pPr>
              <a:lnSpc>
                <a:spcPct val="96000"/>
              </a:lnSpc>
              <a:spcBef>
                <a:spcPts val="600"/>
              </a:spcBef>
              <a:buClr>
                <a:srgbClr val="3E0050"/>
              </a:buClr>
              <a:defRPr sz="2400">
                <a:solidFill>
                  <a:srgbClr val="002060"/>
                </a:solidFill>
                <a:latin typeface="Tahoma"/>
                <a:ea typeface="Tahoma"/>
                <a:cs typeface="Tahoma"/>
                <a:sym typeface="Tahoma"/>
              </a:defRPr>
            </a:pPr>
            <a:r>
              <a:t>Ungdom: Pubertet, skoliose, epilepsianfall, ernæring</a:t>
            </a:r>
            <a:endParaRPr sz="3100"/>
          </a:p>
          <a:p>
            <a:pPr>
              <a:lnSpc>
                <a:spcPct val="96000"/>
              </a:lnSpc>
              <a:spcBef>
                <a:spcPts val="600"/>
              </a:spcBef>
              <a:buClr>
                <a:srgbClr val="3E0050"/>
              </a:buClr>
              <a:defRPr sz="2400">
                <a:solidFill>
                  <a:srgbClr val="002060"/>
                </a:solidFill>
                <a:latin typeface="Tahoma"/>
                <a:ea typeface="Tahoma"/>
                <a:cs typeface="Tahoma"/>
                <a:sym typeface="Tahoma"/>
              </a:defRPr>
            </a:pPr>
            <a:r>
              <a:t>Voksen alder: Dagtilbud etter skolen er avsluttet, skjeletthelse, motoriske vansker</a:t>
            </a:r>
            <a:endParaRPr sz="3100"/>
          </a:p>
          <a:p>
            <a:pPr>
              <a:lnSpc>
                <a:spcPct val="96000"/>
              </a:lnSpc>
              <a:spcBef>
                <a:spcPts val="600"/>
              </a:spcBef>
              <a:buClr>
                <a:srgbClr val="3E0050"/>
              </a:buClr>
              <a:defRPr sz="2400">
                <a:solidFill>
                  <a:srgbClr val="002060"/>
                </a:solidFill>
                <a:latin typeface="Tahoma"/>
                <a:ea typeface="Tahoma"/>
                <a:cs typeface="Tahoma"/>
                <a:sym typeface="Tahoma"/>
              </a:defRPr>
            </a:pPr>
            <a:r>
              <a:t>Gjennom hele livet: Ta stilling til forskjellige behandlingstilnærminger: fysioterapi, ergoterapi, språk/tale: alternativ og supplerende kommunikasjon (ASK)  </a:t>
            </a:r>
            <a:endParaRPr sz="2100"/>
          </a:p>
          <a:p>
            <a:pPr>
              <a:lnSpc>
                <a:spcPct val="96000"/>
              </a:lnSpc>
              <a:spcBef>
                <a:spcPts val="600"/>
              </a:spcBef>
              <a:buClr>
                <a:srgbClr val="3E0050"/>
              </a:buClr>
              <a:defRPr sz="2400">
                <a:solidFill>
                  <a:srgbClr val="002060"/>
                </a:solidFill>
                <a:latin typeface="Tahoma"/>
                <a:ea typeface="Tahoma"/>
                <a:cs typeface="Tahoma"/>
                <a:sym typeface="Tahoma"/>
              </a:defRPr>
            </a:pPr>
            <a:r>
              <a:t>Vurdere behov for omsorgsbolig eller annen omsorgsgiver</a:t>
            </a:r>
            <a:endParaRPr sz="3100"/>
          </a:p>
          <a:p>
            <a:pPr>
              <a:lnSpc>
                <a:spcPct val="96000"/>
              </a:lnSpc>
              <a:spcBef>
                <a:spcPts val="600"/>
              </a:spcBef>
              <a:buClr>
                <a:srgbClr val="3E0050"/>
              </a:buClr>
              <a:defRPr sz="2400">
                <a:latin typeface="Tahoma"/>
                <a:ea typeface="Tahoma"/>
                <a:cs typeface="Tahoma"/>
                <a:sym typeface="Tahoma"/>
              </a:defRPr>
            </a:pPr>
            <a:r>
              <a:t>Gå gjennom individuell opplæringsplan, behov for verge, økonomisk verge</a:t>
            </a:r>
            <a:endParaRPr sz="2100"/>
          </a:p>
          <a:p>
            <a:pPr>
              <a:lnSpc>
                <a:spcPct val="80000"/>
              </a:lnSpc>
              <a:spcBef>
                <a:spcPts val="0"/>
              </a:spcBef>
              <a:buClr>
                <a:srgbClr val="3E0050"/>
              </a:buClr>
              <a:defRPr sz="3200">
                <a:solidFill>
                  <a:srgbClr val="002060"/>
                </a:solidFill>
                <a:latin typeface="Tahoma"/>
                <a:ea typeface="Tahoma"/>
                <a:cs typeface="Tahoma"/>
                <a:sym typeface="Tahoma"/>
              </a:defRPr>
            </a:pPr>
          </a:p>
          <a:p>
            <a:pPr>
              <a:lnSpc>
                <a:spcPct val="80000"/>
              </a:lnSpc>
              <a:spcBef>
                <a:spcPts val="0"/>
              </a:spcBef>
              <a:buClr>
                <a:srgbClr val="3E0050"/>
              </a:buClr>
              <a:defRPr sz="3200">
                <a:solidFill>
                  <a:srgbClr val="002060"/>
                </a:solidFill>
                <a:latin typeface="Tahoma"/>
                <a:ea typeface="Tahoma"/>
                <a:cs typeface="Tahoma"/>
                <a:sym typeface="Tahoma"/>
              </a:defRPr>
            </a:pPr>
          </a:p>
          <a:p>
            <a:pPr marL="0" indent="0">
              <a:lnSpc>
                <a:spcPct val="80000"/>
              </a:lnSpc>
              <a:spcBef>
                <a:spcPts val="0"/>
              </a:spcBef>
              <a:buSzTx/>
              <a:buNone/>
              <a:defRPr sz="3200">
                <a:solidFill>
                  <a:srgbClr val="002060"/>
                </a:solidFill>
                <a:latin typeface="Tahoma"/>
                <a:ea typeface="Tahoma"/>
                <a:cs typeface="Tahoma"/>
                <a:sym typeface="Tahoma"/>
              </a:defRPr>
            </a:pPr>
          </a:p>
          <a:p>
            <a:pPr>
              <a:lnSpc>
                <a:spcPct val="80000"/>
              </a:lnSpc>
              <a:spcBef>
                <a:spcPts val="0"/>
              </a:spcBef>
              <a:buClr>
                <a:srgbClr val="3E0050"/>
              </a:buClr>
              <a:defRPr sz="1100">
                <a:solidFill>
                  <a:srgbClr val="002060"/>
                </a:solidFill>
                <a:latin typeface="Tahoma"/>
                <a:ea typeface="Tahoma"/>
                <a:cs typeface="Tahoma"/>
                <a:sym typeface="Tahoma"/>
              </a:defRPr>
            </a:pPr>
            <a:r>
              <a:t>Fu C et al., BMJ Paediatr Open. 2020;4:e000717. DOI:10.1136/bmjpo-2020-000717</a:t>
            </a:r>
          </a:p>
        </p:txBody>
      </p:sp>
      <p:sp>
        <p:nvSpPr>
          <p:cNvPr id="179" name="Plassholder for lysbildenummer 3"/>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Title 1"/>
          <p:cNvSpPr txBox="1"/>
          <p:nvPr>
            <p:ph type="title"/>
          </p:nvPr>
        </p:nvSpPr>
        <p:spPr>
          <a:xfrm>
            <a:off x="226243" y="365125"/>
            <a:ext cx="11698665" cy="860195"/>
          </a:xfrm>
          <a:prstGeom prst="rect">
            <a:avLst/>
          </a:prstGeom>
        </p:spPr>
        <p:txBody>
          <a:bodyPr/>
          <a:lstStyle>
            <a:lvl1pPr>
              <a:defRPr b="1" sz="4000">
                <a:solidFill>
                  <a:srgbClr val="002060"/>
                </a:solidFill>
                <a:latin typeface="Tahoma"/>
                <a:ea typeface="Tahoma"/>
                <a:cs typeface="Tahoma"/>
                <a:sym typeface="Tahoma"/>
              </a:defRPr>
            </a:lvl1pPr>
          </a:lstStyle>
          <a:p>
            <a:pPr/>
            <a:r>
              <a:t>Konsensus - rettlingslinjer - Anbefalinger</a:t>
            </a:r>
          </a:p>
        </p:txBody>
      </p:sp>
      <p:sp>
        <p:nvSpPr>
          <p:cNvPr id="182" name="Content Placeholder 2"/>
          <p:cNvSpPr txBox="1"/>
          <p:nvPr>
            <p:ph type="body" idx="1"/>
          </p:nvPr>
        </p:nvSpPr>
        <p:spPr>
          <a:xfrm>
            <a:off x="-1" y="1225319"/>
            <a:ext cx="11924909" cy="5496157"/>
          </a:xfrm>
          <a:prstGeom prst="rect">
            <a:avLst/>
          </a:prstGeom>
        </p:spPr>
        <p:txBody>
          <a:bodyPr/>
          <a:lstStyle/>
          <a:p>
            <a:pPr>
              <a:lnSpc>
                <a:spcPct val="96000"/>
              </a:lnSpc>
              <a:spcBef>
                <a:spcPts val="600"/>
              </a:spcBef>
              <a:defRPr sz="2100">
                <a:solidFill>
                  <a:srgbClr val="002060"/>
                </a:solidFill>
                <a:latin typeface="Tahoma"/>
                <a:ea typeface="Tahoma"/>
                <a:cs typeface="Tahoma"/>
                <a:sym typeface="Tahoma"/>
              </a:defRPr>
            </a:pPr>
            <a:r>
              <a:t>Fastsatte retningslinjer fremmer integrering av behandling og omsorg på tvers av primærhelsetjenesten og spesialisthelsetjenesten</a:t>
            </a:r>
            <a:endParaRPr sz="3400"/>
          </a:p>
          <a:p>
            <a:pPr>
              <a:lnSpc>
                <a:spcPct val="96000"/>
              </a:lnSpc>
              <a:spcBef>
                <a:spcPts val="600"/>
              </a:spcBef>
              <a:defRPr sz="2100">
                <a:solidFill>
                  <a:srgbClr val="002060"/>
                </a:solidFill>
                <a:latin typeface="Tahoma"/>
                <a:ea typeface="Tahoma"/>
                <a:cs typeface="Tahoma"/>
                <a:sym typeface="Tahoma"/>
              </a:defRPr>
            </a:pPr>
            <a:r>
              <a:t>Minst ett årlig legebesøk i tillegg til eventuelle vurderinger ved akutte behov</a:t>
            </a:r>
            <a:endParaRPr sz="3400"/>
          </a:p>
          <a:p>
            <a:pPr>
              <a:lnSpc>
                <a:spcPct val="96000"/>
              </a:lnSpc>
              <a:spcBef>
                <a:spcPts val="600"/>
              </a:spcBef>
              <a:defRPr sz="2100">
                <a:solidFill>
                  <a:srgbClr val="002060"/>
                </a:solidFill>
                <a:latin typeface="Tahoma"/>
                <a:ea typeface="Tahoma"/>
                <a:cs typeface="Tahoma"/>
                <a:sym typeface="Tahoma"/>
              </a:defRPr>
            </a:pPr>
            <a:r>
              <a:t>Regelmessig gjennomgang av generell helsetilstand, medisinering og allergier </a:t>
            </a:r>
            <a:endParaRPr sz="1700"/>
          </a:p>
          <a:p>
            <a:pPr>
              <a:lnSpc>
                <a:spcPct val="96000"/>
              </a:lnSpc>
              <a:spcBef>
                <a:spcPts val="600"/>
              </a:spcBef>
              <a:defRPr sz="2100">
                <a:solidFill>
                  <a:srgbClr val="002060"/>
                </a:solidFill>
                <a:latin typeface="Tahoma"/>
                <a:ea typeface="Tahoma"/>
                <a:cs typeface="Tahoma"/>
                <a:sym typeface="Tahoma"/>
              </a:defRPr>
            </a:pPr>
            <a:r>
              <a:t>Regelmessig kontroll av vekst, inkludert høyde, vekt, hodeomkrets og seksuell modning</a:t>
            </a:r>
            <a:endParaRPr sz="3400">
              <a:solidFill>
                <a:srgbClr val="FF0000"/>
              </a:solidFill>
            </a:endParaRPr>
          </a:p>
          <a:p>
            <a:pPr>
              <a:lnSpc>
                <a:spcPct val="96000"/>
              </a:lnSpc>
              <a:spcBef>
                <a:spcPts val="600"/>
              </a:spcBef>
              <a:defRPr sz="2100">
                <a:solidFill>
                  <a:srgbClr val="002060"/>
                </a:solidFill>
                <a:latin typeface="Tahoma"/>
                <a:ea typeface="Tahoma"/>
                <a:cs typeface="Tahoma"/>
                <a:sym typeface="Tahoma"/>
              </a:defRPr>
            </a:pPr>
            <a:r>
              <a:t>Laboartorietester som: blodtelling (CBC), metabolsk profil, vitamin D-nivå; EKG (forlenget QT-interval); henvise til hjertespesialist dersom EKG er unormalt</a:t>
            </a:r>
            <a:endParaRPr sz="3400"/>
          </a:p>
          <a:p>
            <a:pPr>
              <a:lnSpc>
                <a:spcPct val="96000"/>
              </a:lnSpc>
              <a:spcBef>
                <a:spcPts val="600"/>
              </a:spcBef>
              <a:defRPr sz="2100">
                <a:solidFill>
                  <a:srgbClr val="002060"/>
                </a:solidFill>
                <a:latin typeface="Tahoma"/>
                <a:ea typeface="Tahoma"/>
                <a:cs typeface="Tahoma"/>
                <a:sym typeface="Tahoma"/>
              </a:defRPr>
            </a:pPr>
            <a:r>
              <a:t>Sette av god tid hvis det er spesielle problemer</a:t>
            </a:r>
            <a:endParaRPr sz="3400"/>
          </a:p>
          <a:p>
            <a:pPr>
              <a:lnSpc>
                <a:spcPct val="96000"/>
              </a:lnSpc>
              <a:spcBef>
                <a:spcPts val="600"/>
              </a:spcBef>
              <a:defRPr sz="2100">
                <a:solidFill>
                  <a:srgbClr val="002060"/>
                </a:solidFill>
                <a:latin typeface="Tahoma"/>
                <a:ea typeface="Tahoma"/>
                <a:cs typeface="Tahoma"/>
                <a:sym typeface="Tahoma"/>
              </a:defRPr>
            </a:pPr>
            <a:r>
              <a:t>Foreldre eller omsorgsgivere bør ha ha mapper med alle helsesjournaler, legebesøk, genetisk testing, vekstutredninger og vaksiner</a:t>
            </a:r>
            <a:endParaRPr sz="3400"/>
          </a:p>
          <a:p>
            <a:pPr>
              <a:lnSpc>
                <a:spcPct val="96000"/>
              </a:lnSpc>
              <a:spcBef>
                <a:spcPts val="600"/>
              </a:spcBef>
              <a:defRPr sz="2100">
                <a:solidFill>
                  <a:srgbClr val="002060"/>
                </a:solidFill>
                <a:latin typeface="Tahoma"/>
                <a:ea typeface="Tahoma"/>
                <a:cs typeface="Tahoma"/>
                <a:sym typeface="Tahoma"/>
              </a:defRPr>
            </a:pPr>
            <a:r>
              <a:t>Spesifikke henvisninger: Nevrologi, Mave-tarm-spesialist, ortoped, søvnspesialist, endokrinolog, utredning av emosjonelle og atferdsmessige forhold.</a:t>
            </a:r>
            <a:endParaRPr sz="1700"/>
          </a:p>
          <a:p>
            <a:pPr>
              <a:lnSpc>
                <a:spcPct val="72000"/>
              </a:lnSpc>
              <a:defRPr sz="3400">
                <a:solidFill>
                  <a:srgbClr val="002060"/>
                </a:solidFill>
                <a:latin typeface="Tahoma"/>
                <a:ea typeface="Tahoma"/>
                <a:cs typeface="Tahoma"/>
                <a:sym typeface="Tahoma"/>
              </a:defRPr>
            </a:pPr>
          </a:p>
          <a:p>
            <a:pPr>
              <a:lnSpc>
                <a:spcPct val="72000"/>
              </a:lnSpc>
              <a:defRPr sz="900">
                <a:solidFill>
                  <a:srgbClr val="002060"/>
                </a:solidFill>
                <a:latin typeface="Tahoma"/>
                <a:ea typeface="Tahoma"/>
                <a:cs typeface="Tahoma"/>
                <a:sym typeface="Tahoma"/>
              </a:defRPr>
            </a:pPr>
            <a:r>
              <a:t>Fu C et al., BMJ Paediatr Open. 2020;4:e000717. DOI:10.1136/bmjpo-2020-000717</a:t>
            </a:r>
          </a:p>
        </p:txBody>
      </p:sp>
      <p:sp>
        <p:nvSpPr>
          <p:cNvPr id="183" name="Plassholder for lysbildenummer 3"/>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Title 1"/>
          <p:cNvSpPr txBox="1"/>
          <p:nvPr>
            <p:ph type="title"/>
          </p:nvPr>
        </p:nvSpPr>
        <p:spPr>
          <a:xfrm>
            <a:off x="527901" y="365125"/>
            <a:ext cx="11123629" cy="898411"/>
          </a:xfrm>
          <a:prstGeom prst="rect">
            <a:avLst/>
          </a:prstGeom>
        </p:spPr>
        <p:txBody>
          <a:bodyPr/>
          <a:lstStyle>
            <a:lvl1pPr algn="ctr">
              <a:defRPr b="1" sz="3200">
                <a:solidFill>
                  <a:srgbClr val="002060"/>
                </a:solidFill>
                <a:latin typeface="Tahoma"/>
                <a:ea typeface="Tahoma"/>
                <a:cs typeface="Tahoma"/>
                <a:sym typeface="Tahoma"/>
              </a:defRPr>
            </a:lvl1pPr>
          </a:lstStyle>
          <a:p>
            <a:pPr/>
            <a:r>
              <a:t>Omsorgsgiveres fem hovedbekymringer</a:t>
            </a:r>
          </a:p>
        </p:txBody>
      </p:sp>
      <p:graphicFrame>
        <p:nvGraphicFramePr>
          <p:cNvPr id="186" name="Table 9"/>
          <p:cNvGraphicFramePr/>
          <p:nvPr/>
        </p:nvGraphicFramePr>
        <p:xfrm>
          <a:off x="1151208" y="1797050"/>
          <a:ext cx="9215271" cy="167982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196087"/>
                <a:gridCol w="2019182"/>
              </a:tblGrid>
              <a:tr h="288522">
                <a:tc>
                  <a:txBody>
                    <a:bodyPr/>
                    <a:lstStyle/>
                    <a:p>
                      <a:pPr algn="ctr">
                        <a:defRPr sz="1800"/>
                      </a:pPr>
                      <a:r>
                        <a:rPr b="1" sz="2800">
                          <a:solidFill>
                            <a:srgbClr val="002060"/>
                          </a:solidFill>
                          <a:latin typeface="Tahoma"/>
                          <a:ea typeface="Tahoma"/>
                          <a:cs typeface="Tahoma"/>
                          <a:sym typeface="Tahoma"/>
                        </a:rPr>
                        <a:t>Bekymring</a:t>
                      </a:r>
                    </a:p>
                  </a:txBody>
                  <a:tcPr marL="6900" marR="6900" marT="6900" marB="6900" anchor="b" anchorCtr="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800"/>
                      </a:pPr>
                      <a:r>
                        <a:rPr b="1" sz="2800">
                          <a:solidFill>
                            <a:srgbClr val="002060"/>
                          </a:solidFill>
                          <a:latin typeface="Tahoma"/>
                          <a:ea typeface="Tahoma"/>
                          <a:cs typeface="Tahoma"/>
                          <a:sym typeface="Tahoma"/>
                        </a:rPr>
                        <a:t>Forekomst</a:t>
                      </a:r>
                    </a:p>
                  </a:txBody>
                  <a:tcPr marL="6900" marR="6900" marT="6900" marB="6900" anchor="ctr" anchorCtr="0" horzOverflow="overflow">
                    <a:lnL w="12700">
                      <a:solidFill>
                        <a:srgbClr val="000000"/>
                      </a:solidFill>
                    </a:lnL>
                    <a:lnR w="12700">
                      <a:solidFill>
                        <a:srgbClr val="000000"/>
                      </a:solidFill>
                    </a:lnR>
                    <a:lnT w="12700">
                      <a:solidFill>
                        <a:srgbClr val="000000"/>
                      </a:solidFill>
                    </a:lnT>
                    <a:lnB w="12700">
                      <a:solidFill>
                        <a:srgbClr val="000000"/>
                      </a:solidFill>
                    </a:lnB>
                    <a:noFill/>
                  </a:tcPr>
                </a:tc>
              </a:tr>
              <a:tr h="278261">
                <a:tc>
                  <a:txBody>
                    <a:bodyPr/>
                    <a:lstStyle/>
                    <a:p>
                      <a:pPr algn="ctr">
                        <a:defRPr sz="1800"/>
                      </a:pPr>
                      <a:r>
                        <a:rPr b="1" sz="2800">
                          <a:solidFill>
                            <a:srgbClr val="002060"/>
                          </a:solidFill>
                          <a:latin typeface="Tahoma"/>
                          <a:ea typeface="Tahoma"/>
                          <a:cs typeface="Tahoma"/>
                          <a:sym typeface="Tahoma"/>
                        </a:rPr>
                        <a:t>Mangel på effektiv kommunikasjon</a:t>
                      </a:r>
                    </a:p>
                  </a:txBody>
                  <a:tcPr marL="6900" marR="6900" marT="6900" marB="6900" anchor="b" anchorCtr="0" horzOverflow="overflow">
                    <a:lnL w="12700">
                      <a:solidFill>
                        <a:srgbClr val="000000"/>
                      </a:solidFill>
                    </a:lnL>
                    <a:lnR w="12700">
                      <a:solidFill>
                        <a:srgbClr val="000000"/>
                      </a:solidFill>
                    </a:lnR>
                    <a:lnT w="12700">
                      <a:solidFill>
                        <a:srgbClr val="000000"/>
                      </a:solidFill>
                    </a:lnT>
                    <a:lnB w="6350">
                      <a:solidFill>
                        <a:srgbClr val="000000"/>
                      </a:solidFill>
                    </a:lnB>
                    <a:noFill/>
                  </a:tcPr>
                </a:tc>
                <a:tc>
                  <a:txBody>
                    <a:bodyPr/>
                    <a:lstStyle/>
                    <a:p>
                      <a:pPr algn="ctr">
                        <a:defRPr sz="1800"/>
                      </a:pPr>
                      <a:r>
                        <a:rPr b="1" sz="2800">
                          <a:solidFill>
                            <a:srgbClr val="002060"/>
                          </a:solidFill>
                          <a:latin typeface="Tahoma"/>
                          <a:ea typeface="Tahoma"/>
                          <a:cs typeface="Tahoma"/>
                          <a:sym typeface="Tahoma"/>
                        </a:rPr>
                        <a:t>25%</a:t>
                      </a:r>
                    </a:p>
                  </a:txBody>
                  <a:tcPr marL="6900" marR="6900" marT="6900" marB="6900" anchor="b" anchorCtr="0" horzOverflow="overflow">
                    <a:lnL w="12700">
                      <a:solidFill>
                        <a:srgbClr val="000000"/>
                      </a:solidFill>
                    </a:lnL>
                    <a:lnR w="12700">
                      <a:solidFill>
                        <a:srgbClr val="000000"/>
                      </a:solidFill>
                    </a:lnR>
                    <a:lnT w="12700">
                      <a:solidFill>
                        <a:srgbClr val="000000"/>
                      </a:solidFill>
                    </a:lnT>
                    <a:lnB w="6350">
                      <a:solidFill>
                        <a:srgbClr val="000000"/>
                      </a:solidFill>
                    </a:lnB>
                    <a:solidFill>
                      <a:srgbClr val="63BE7B"/>
                    </a:solidFill>
                  </a:tcPr>
                </a:tc>
              </a:tr>
              <a:tr h="278261">
                <a:tc>
                  <a:txBody>
                    <a:bodyPr/>
                    <a:lstStyle/>
                    <a:p>
                      <a:pPr algn="ctr">
                        <a:defRPr sz="1800"/>
                      </a:pPr>
                      <a:r>
                        <a:rPr b="1" sz="2800">
                          <a:solidFill>
                            <a:srgbClr val="002060"/>
                          </a:solidFill>
                          <a:latin typeface="Tahoma"/>
                          <a:ea typeface="Tahoma"/>
                          <a:cs typeface="Tahoma"/>
                          <a:sym typeface="Tahoma"/>
                        </a:rPr>
                        <a:t>Epileptiske anfall</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noFill/>
                  </a:tcPr>
                </a:tc>
                <a:tc>
                  <a:txBody>
                    <a:bodyPr/>
                    <a:lstStyle/>
                    <a:p>
                      <a:pPr algn="ctr">
                        <a:defRPr sz="1800"/>
                      </a:pPr>
                      <a:r>
                        <a:rPr b="1" sz="2800">
                          <a:solidFill>
                            <a:srgbClr val="002060"/>
                          </a:solidFill>
                          <a:latin typeface="Tahoma"/>
                          <a:ea typeface="Tahoma"/>
                          <a:cs typeface="Tahoma"/>
                          <a:sym typeface="Tahoma"/>
                        </a:rPr>
                        <a:t>11%</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solidFill>
                      <a:srgbClr val="D7E082"/>
                    </a:solidFill>
                  </a:tcPr>
                </a:tc>
              </a:tr>
              <a:tr h="278261">
                <a:tc>
                  <a:txBody>
                    <a:bodyPr/>
                    <a:lstStyle/>
                    <a:p>
                      <a:pPr algn="ctr">
                        <a:defRPr sz="1800"/>
                      </a:pPr>
                      <a:r>
                        <a:rPr b="1" sz="2800">
                          <a:solidFill>
                            <a:srgbClr val="002060"/>
                          </a:solidFill>
                          <a:latin typeface="Tahoma"/>
                          <a:ea typeface="Tahoma"/>
                          <a:cs typeface="Tahoma"/>
                          <a:sym typeface="Tahoma"/>
                        </a:rPr>
                        <a:t>Manglende håndfunksjon</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noFill/>
                  </a:tcPr>
                </a:tc>
                <a:tc>
                  <a:txBody>
                    <a:bodyPr/>
                    <a:lstStyle/>
                    <a:p>
                      <a:pPr algn="ctr">
                        <a:defRPr sz="1800"/>
                      </a:pPr>
                      <a:r>
                        <a:rPr b="1" sz="2800">
                          <a:solidFill>
                            <a:srgbClr val="002060"/>
                          </a:solidFill>
                          <a:latin typeface="Tahoma"/>
                          <a:ea typeface="Tahoma"/>
                          <a:cs typeface="Tahoma"/>
                          <a:sym typeface="Tahoma"/>
                        </a:rPr>
                        <a:t>8%</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solidFill>
                      <a:srgbClr val="E9E583"/>
                    </a:solidFill>
                  </a:tcPr>
                </a:tc>
              </a:tr>
              <a:tr h="278261">
                <a:tc>
                  <a:txBody>
                    <a:bodyPr/>
                    <a:lstStyle/>
                    <a:p>
                      <a:pPr algn="ctr">
                        <a:defRPr sz="1800"/>
                      </a:pPr>
                      <a:r>
                        <a:rPr b="1" sz="2800">
                          <a:solidFill>
                            <a:srgbClr val="002060"/>
                          </a:solidFill>
                          <a:latin typeface="Tahoma"/>
                          <a:ea typeface="Tahoma"/>
                          <a:cs typeface="Tahoma"/>
                          <a:sym typeface="Tahoma"/>
                        </a:rPr>
                        <a:t>Problemer med gange/balanseproblemer</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noFill/>
                  </a:tcPr>
                </a:tc>
                <a:tc>
                  <a:txBody>
                    <a:bodyPr/>
                    <a:lstStyle/>
                    <a:p>
                      <a:pPr algn="ctr">
                        <a:defRPr sz="1800"/>
                      </a:pPr>
                      <a:r>
                        <a:rPr b="1" sz="2800">
                          <a:solidFill>
                            <a:srgbClr val="002060"/>
                          </a:solidFill>
                          <a:latin typeface="Tahoma"/>
                          <a:ea typeface="Tahoma"/>
                          <a:cs typeface="Tahoma"/>
                          <a:sym typeface="Tahoma"/>
                        </a:rPr>
                        <a:t>8%</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solidFill>
                      <a:srgbClr val="ECE683"/>
                    </a:solidFill>
                  </a:tcPr>
                </a:tc>
              </a:tr>
              <a:tr h="278261">
                <a:tc>
                  <a:txBody>
                    <a:bodyPr/>
                    <a:lstStyle/>
                    <a:p>
                      <a:pPr algn="ctr">
                        <a:defRPr sz="1800"/>
                      </a:pPr>
                      <a:r>
                        <a:rPr b="1" sz="2800">
                          <a:solidFill>
                            <a:srgbClr val="002060"/>
                          </a:solidFill>
                          <a:latin typeface="Tahoma"/>
                          <a:ea typeface="Tahoma"/>
                          <a:cs typeface="Tahoma"/>
                          <a:sym typeface="Tahoma"/>
                        </a:rPr>
                        <a:t>Forstoppelse</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noFill/>
                  </a:tcPr>
                </a:tc>
                <a:tc>
                  <a:txBody>
                    <a:bodyPr/>
                    <a:lstStyle/>
                    <a:p>
                      <a:pPr algn="ctr">
                        <a:defRPr sz="1800"/>
                      </a:pPr>
                      <a:r>
                        <a:rPr b="1" sz="2800">
                          <a:solidFill>
                            <a:srgbClr val="002060"/>
                          </a:solidFill>
                          <a:latin typeface="Tahoma"/>
                          <a:ea typeface="Tahoma"/>
                          <a:cs typeface="Tahoma"/>
                          <a:sym typeface="Tahoma"/>
                        </a:rPr>
                        <a:t>8%</a:t>
                      </a:r>
                    </a:p>
                  </a:txBody>
                  <a:tcPr marL="6900" marR="6900" marT="6900" marB="6900" anchor="b" anchorCtr="0" horzOverflow="overflow">
                    <a:lnL w="12700">
                      <a:solidFill>
                        <a:srgbClr val="000000"/>
                      </a:solidFill>
                    </a:lnL>
                    <a:lnR w="12700">
                      <a:solidFill>
                        <a:srgbClr val="000000"/>
                      </a:solidFill>
                    </a:lnR>
                    <a:lnT w="6350">
                      <a:solidFill>
                        <a:srgbClr val="000000"/>
                      </a:solidFill>
                    </a:lnT>
                    <a:lnB w="6350">
                      <a:solidFill>
                        <a:srgbClr val="000000"/>
                      </a:solidFill>
                    </a:lnB>
                    <a:solidFill>
                      <a:srgbClr val="F0E784"/>
                    </a:solidFill>
                  </a:tcPr>
                </a:tc>
              </a:tr>
            </a:tbl>
          </a:graphicData>
        </a:graphic>
      </p:graphicFrame>
      <p:sp>
        <p:nvSpPr>
          <p:cNvPr id="187" name="TextBox 11"/>
          <p:cNvSpPr txBox="1"/>
          <p:nvPr/>
        </p:nvSpPr>
        <p:spPr>
          <a:xfrm>
            <a:off x="8379022" y="6492875"/>
            <a:ext cx="3709171" cy="28079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Neul,  et al., Res Sq. 2023 Mar 20:rs.3.rs-2566253.</a:t>
            </a:r>
          </a:p>
        </p:txBody>
      </p:sp>
      <p:grpSp>
        <p:nvGrpSpPr>
          <p:cNvPr id="192" name="Group 13"/>
          <p:cNvGrpSpPr/>
          <p:nvPr/>
        </p:nvGrpSpPr>
        <p:grpSpPr>
          <a:xfrm>
            <a:off x="1862052" y="4962021"/>
            <a:ext cx="6609899" cy="1636267"/>
            <a:chOff x="0" y="0"/>
            <a:chExt cx="6609898" cy="1636266"/>
          </a:xfrm>
        </p:grpSpPr>
        <p:grpSp>
          <p:nvGrpSpPr>
            <p:cNvPr id="190" name="Group 5"/>
            <p:cNvGrpSpPr/>
            <p:nvPr/>
          </p:nvGrpSpPr>
          <p:grpSpPr>
            <a:xfrm>
              <a:off x="0" y="-1"/>
              <a:ext cx="6609899" cy="1636267"/>
              <a:chOff x="0" y="0"/>
              <a:chExt cx="6609898" cy="1636266"/>
            </a:xfrm>
          </p:grpSpPr>
          <p:sp>
            <p:nvSpPr>
              <p:cNvPr id="188" name="Rectangle 7"/>
              <p:cNvSpPr/>
              <p:nvPr/>
            </p:nvSpPr>
            <p:spPr>
              <a:xfrm>
                <a:off x="0" y="-1"/>
                <a:ext cx="6609899" cy="1636268"/>
              </a:xfrm>
              <a:prstGeom prst="rect">
                <a:avLst/>
              </a:prstGeom>
              <a:solidFill>
                <a:srgbClr val="FFFFFF"/>
              </a:solidFill>
              <a:ln w="9525" cap="flat">
                <a:solidFill>
                  <a:srgbClr val="000000"/>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189" name="Picture 8" descr="Picture 8"/>
              <p:cNvPicPr>
                <a:picLocks noChangeAspect="1"/>
              </p:cNvPicPr>
              <p:nvPr/>
            </p:nvPicPr>
            <p:blipFill>
              <a:blip r:embed="rId2">
                <a:extLst/>
              </a:blip>
              <a:stretch>
                <a:fillRect/>
              </a:stretch>
            </p:blipFill>
            <p:spPr>
              <a:xfrm>
                <a:off x="64685" y="100017"/>
                <a:ext cx="6036857" cy="1228472"/>
              </a:xfrm>
              <a:prstGeom prst="rect">
                <a:avLst/>
              </a:prstGeom>
              <a:ln w="12700" cap="flat">
                <a:noFill/>
                <a:miter lim="400000"/>
              </a:ln>
              <a:effectLst/>
            </p:spPr>
          </p:pic>
        </p:grpSp>
        <p:sp>
          <p:nvSpPr>
            <p:cNvPr id="191" name="TextBox 12"/>
            <p:cNvSpPr txBox="1"/>
            <p:nvPr/>
          </p:nvSpPr>
          <p:spPr>
            <a:xfrm>
              <a:off x="1148265" y="1132272"/>
              <a:ext cx="4331384" cy="2808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400"/>
              </a:lvl1pPr>
            </a:lstStyle>
            <a:p>
              <a:pPr/>
              <a:r>
                <a:t>Neul,  et al., Res Sq. 2023 Mar 20:rs.3.rs-2566253.</a:t>
              </a:r>
            </a:p>
          </p:txBody>
        </p:sp>
      </p:grpSp>
      <p:sp>
        <p:nvSpPr>
          <p:cNvPr id="193" name="Plassholder for lysbildenummer 2"/>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itle 1"/>
          <p:cNvSpPr txBox="1"/>
          <p:nvPr>
            <p:ph type="title"/>
          </p:nvPr>
        </p:nvSpPr>
        <p:spPr>
          <a:xfrm>
            <a:off x="254523" y="365124"/>
            <a:ext cx="11604398" cy="2114126"/>
          </a:xfrm>
          <a:prstGeom prst="rect">
            <a:avLst/>
          </a:prstGeom>
        </p:spPr>
        <p:txBody>
          <a:bodyPr/>
          <a:lstStyle>
            <a:lvl1pPr algn="ctr">
              <a:defRPr b="1" sz="4800">
                <a:solidFill>
                  <a:srgbClr val="002060"/>
                </a:solidFill>
                <a:latin typeface="Tahoma"/>
                <a:ea typeface="Tahoma"/>
                <a:cs typeface="Tahoma"/>
                <a:sym typeface="Tahoma"/>
              </a:defRPr>
            </a:lvl1pPr>
          </a:lstStyle>
          <a:p>
            <a:pPr/>
            <a:r>
              <a:t>Ta med omsorgsgiveres synspunkter når det tas kliniske beslutninger</a:t>
            </a:r>
          </a:p>
        </p:txBody>
      </p:sp>
      <p:sp>
        <p:nvSpPr>
          <p:cNvPr id="196" name="Content Placeholder 2"/>
          <p:cNvSpPr txBox="1"/>
          <p:nvPr>
            <p:ph type="body" idx="1"/>
          </p:nvPr>
        </p:nvSpPr>
        <p:spPr>
          <a:xfrm>
            <a:off x="357891" y="2840132"/>
            <a:ext cx="11272061" cy="3609654"/>
          </a:xfrm>
          <a:prstGeom prst="rect">
            <a:avLst/>
          </a:prstGeom>
        </p:spPr>
        <p:txBody>
          <a:bodyPr/>
          <a:lstStyle/>
          <a:p>
            <a:pPr>
              <a:lnSpc>
                <a:spcPct val="100000"/>
              </a:lnSpc>
              <a:spcBef>
                <a:spcPts val="1200"/>
              </a:spcBef>
              <a:defRPr sz="2400">
                <a:solidFill>
                  <a:srgbClr val="002060"/>
                </a:solidFill>
                <a:latin typeface="Tahoma"/>
                <a:ea typeface="Tahoma"/>
                <a:cs typeface="Tahoma"/>
                <a:sym typeface="Tahoma"/>
              </a:defRPr>
            </a:pPr>
            <a:r>
              <a:t>Foreldres eller omsorgsgiveres rolle kan ikke overdrives</a:t>
            </a:r>
          </a:p>
          <a:p>
            <a:pPr>
              <a:lnSpc>
                <a:spcPct val="100000"/>
              </a:lnSpc>
              <a:spcBef>
                <a:spcPts val="1200"/>
              </a:spcBef>
              <a:defRPr sz="2400">
                <a:latin typeface="Tahoma"/>
                <a:ea typeface="Tahoma"/>
                <a:cs typeface="Tahoma"/>
                <a:sym typeface="Tahoma"/>
              </a:defRPr>
            </a:pPr>
            <a:r>
              <a:t>Omsorgsgivere gir hjembaserte synspunkter som besøk på et kontor ikke kan gi</a:t>
            </a:r>
          </a:p>
          <a:p>
            <a:pPr>
              <a:lnSpc>
                <a:spcPct val="100000"/>
              </a:lnSpc>
              <a:spcBef>
                <a:spcPts val="1200"/>
              </a:spcBef>
              <a:defRPr sz="2400">
                <a:solidFill>
                  <a:srgbClr val="002060"/>
                </a:solidFill>
                <a:latin typeface="Tahoma"/>
                <a:ea typeface="Tahoma"/>
                <a:cs typeface="Tahoma"/>
                <a:sym typeface="Tahoma"/>
              </a:defRPr>
            </a:pPr>
            <a:r>
              <a:t>Det er avgjørende å være oppmerksom på spesielle bekymringer det blir gitt uttrykk for: Ikke ignorer bekymringene</a:t>
            </a:r>
          </a:p>
          <a:p>
            <a:pPr>
              <a:lnSpc>
                <a:spcPct val="100000"/>
              </a:lnSpc>
              <a:spcBef>
                <a:spcPts val="1200"/>
              </a:spcBef>
              <a:defRPr sz="2400">
                <a:solidFill>
                  <a:srgbClr val="002060"/>
                </a:solidFill>
                <a:latin typeface="Tahoma"/>
                <a:ea typeface="Tahoma"/>
                <a:cs typeface="Tahoma"/>
                <a:sym typeface="Tahoma"/>
              </a:defRPr>
            </a:pPr>
            <a:r>
              <a:t>Omsorgsgivernes bekymringer kan endres av nye hendelser, som epileptiske anfall, mave-tarm problemer (GI), skoliose eller emosjonelle problemer som angst, aggresjon eller depresjon</a:t>
            </a:r>
          </a:p>
        </p:txBody>
      </p:sp>
      <p:sp>
        <p:nvSpPr>
          <p:cNvPr id="197" name="Plassholder for lysbildenummer 3"/>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itle 1"/>
          <p:cNvSpPr txBox="1"/>
          <p:nvPr>
            <p:ph type="title"/>
          </p:nvPr>
        </p:nvSpPr>
        <p:spPr>
          <a:xfrm>
            <a:off x="433632" y="365125"/>
            <a:ext cx="11302739" cy="1325563"/>
          </a:xfrm>
          <a:prstGeom prst="rect">
            <a:avLst/>
          </a:prstGeom>
        </p:spPr>
        <p:txBody>
          <a:bodyPr/>
          <a:lstStyle/>
          <a:p>
            <a:pPr algn="ctr" defTabSz="768095">
              <a:defRPr b="1" sz="3275">
                <a:solidFill>
                  <a:srgbClr val="002060"/>
                </a:solidFill>
                <a:latin typeface="Tahoma"/>
                <a:ea typeface="Tahoma"/>
                <a:cs typeface="Tahoma"/>
                <a:sym typeface="Tahoma"/>
              </a:defRPr>
            </a:pPr>
            <a:r>
              <a:t>Amelia: </a:t>
            </a:r>
            <a:br/>
            <a:r>
              <a:t>Bekymringer hos omsorgsgivere og pasientproblemer</a:t>
            </a:r>
          </a:p>
        </p:txBody>
      </p:sp>
      <p:sp>
        <p:nvSpPr>
          <p:cNvPr id="200" name="Content Placeholder 6"/>
          <p:cNvSpPr txBox="1"/>
          <p:nvPr>
            <p:ph type="body" idx="1"/>
          </p:nvPr>
        </p:nvSpPr>
        <p:spPr>
          <a:xfrm>
            <a:off x="433632" y="2111603"/>
            <a:ext cx="11380090" cy="4362677"/>
          </a:xfrm>
          <a:prstGeom prst="rect">
            <a:avLst/>
          </a:prstGeom>
        </p:spPr>
        <p:txBody>
          <a:bodyPr/>
          <a:lstStyle/>
          <a:p>
            <a:pPr>
              <a:lnSpc>
                <a:spcPct val="88000"/>
              </a:lnSpc>
              <a:defRPr sz="2300">
                <a:solidFill>
                  <a:srgbClr val="002060"/>
                </a:solidFill>
                <a:latin typeface="Tahoma"/>
                <a:ea typeface="Tahoma"/>
                <a:cs typeface="Tahoma"/>
                <a:sym typeface="Tahoma"/>
              </a:defRPr>
            </a:pPr>
            <a:r>
              <a:t>Foreldrene merket forandringer i spisemønster og vekttap</a:t>
            </a:r>
          </a:p>
          <a:p>
            <a:pPr>
              <a:lnSpc>
                <a:spcPct val="88000"/>
              </a:lnSpc>
              <a:defRPr sz="2300">
                <a:solidFill>
                  <a:srgbClr val="002060"/>
                </a:solidFill>
                <a:latin typeface="Tahoma"/>
                <a:ea typeface="Tahoma"/>
                <a:cs typeface="Tahoma"/>
                <a:sym typeface="Tahoma"/>
              </a:defRPr>
            </a:pPr>
            <a:r>
              <a:t>Fokus på dette resulterte i en bred utredning for å finne årsakene</a:t>
            </a:r>
          </a:p>
          <a:p>
            <a:pPr>
              <a:lnSpc>
                <a:spcPct val="88000"/>
              </a:lnSpc>
              <a:defRPr sz="2300">
                <a:solidFill>
                  <a:srgbClr val="002060"/>
                </a:solidFill>
                <a:latin typeface="Tahoma"/>
                <a:ea typeface="Tahoma"/>
                <a:cs typeface="Tahoma"/>
                <a:sym typeface="Tahoma"/>
              </a:defRPr>
            </a:pPr>
            <a:r>
              <a:t>Blant annet fikk man utført en svelgstudie og en undersøkelse av øvre del av mave-tarm kanalen</a:t>
            </a:r>
          </a:p>
          <a:p>
            <a:pPr>
              <a:lnSpc>
                <a:spcPct val="88000"/>
              </a:lnSpc>
              <a:defRPr sz="2300">
                <a:solidFill>
                  <a:srgbClr val="002060"/>
                </a:solidFill>
                <a:latin typeface="Tahoma"/>
                <a:ea typeface="Tahoma"/>
                <a:cs typeface="Tahoma"/>
                <a:sym typeface="Tahoma"/>
              </a:defRPr>
            </a:pPr>
            <a:r>
              <a:t>Undersøkelsene resulterte i innsetting av PEG og fundoplikasjon (forsterkning av nedre lukkemuskel)</a:t>
            </a:r>
          </a:p>
          <a:p>
            <a:pPr>
              <a:lnSpc>
                <a:spcPct val="88000"/>
              </a:lnSpc>
              <a:defRPr sz="2300">
                <a:solidFill>
                  <a:srgbClr val="002060"/>
                </a:solidFill>
                <a:latin typeface="Tahoma"/>
                <a:ea typeface="Tahoma"/>
                <a:cs typeface="Tahoma"/>
                <a:sym typeface="Tahoma"/>
              </a:defRPr>
            </a:pPr>
            <a:r>
              <a:t>Gastrostomi forhindrer ikke refluks</a:t>
            </a:r>
          </a:p>
          <a:p>
            <a:pPr>
              <a:lnSpc>
                <a:spcPct val="88000"/>
              </a:lnSpc>
              <a:defRPr sz="2300">
                <a:solidFill>
                  <a:srgbClr val="002060"/>
                </a:solidFill>
                <a:latin typeface="Tahoma"/>
                <a:ea typeface="Tahoma"/>
                <a:cs typeface="Tahoma"/>
                <a:sym typeface="Tahoma"/>
              </a:defRPr>
            </a:pPr>
            <a:r>
              <a:t>Viktig å foreta fundoplikasjon: forebygger en andre anestsi hvis det skulle være nødvendig senere</a:t>
            </a:r>
          </a:p>
        </p:txBody>
      </p:sp>
      <p:sp>
        <p:nvSpPr>
          <p:cNvPr id="201" name="Plassholder for lysbildenummer 2"/>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itle 1"/>
          <p:cNvSpPr txBox="1"/>
          <p:nvPr>
            <p:ph type="title"/>
          </p:nvPr>
        </p:nvSpPr>
        <p:spPr>
          <a:xfrm>
            <a:off x="838200" y="365125"/>
            <a:ext cx="10515600" cy="1325563"/>
          </a:xfrm>
          <a:prstGeom prst="rect">
            <a:avLst/>
          </a:prstGeom>
        </p:spPr>
        <p:txBody>
          <a:bodyPr/>
          <a:lstStyle/>
          <a:p>
            <a:pPr algn="ctr" defTabSz="804672">
              <a:defRPr b="1" sz="4224">
                <a:solidFill>
                  <a:srgbClr val="002060"/>
                </a:solidFill>
                <a:latin typeface="Tahoma"/>
                <a:ea typeface="Tahoma"/>
                <a:cs typeface="Tahoma"/>
                <a:sym typeface="Tahoma"/>
              </a:defRPr>
            </a:pPr>
            <a:r>
              <a:t>Viktig praktisk kunnskap </a:t>
            </a:r>
            <a:br/>
            <a:r>
              <a:t>å ta med seg</a:t>
            </a:r>
          </a:p>
        </p:txBody>
      </p:sp>
      <p:sp>
        <p:nvSpPr>
          <p:cNvPr id="204" name="Content Placeholder 3"/>
          <p:cNvSpPr txBox="1"/>
          <p:nvPr>
            <p:ph type="body" idx="1"/>
          </p:nvPr>
        </p:nvSpPr>
        <p:spPr>
          <a:xfrm>
            <a:off x="623740" y="2005011"/>
            <a:ext cx="10944519" cy="4351339"/>
          </a:xfrm>
          <a:prstGeom prst="rect">
            <a:avLst/>
          </a:prstGeom>
        </p:spPr>
        <p:txBody>
          <a:bodyPr/>
          <a:lstStyle/>
          <a:p>
            <a:pPr>
              <a:lnSpc>
                <a:spcPct val="100000"/>
              </a:lnSpc>
              <a:spcBef>
                <a:spcPts val="1200"/>
              </a:spcBef>
              <a:defRPr sz="3200">
                <a:latin typeface="Tahoma"/>
                <a:ea typeface="Tahoma"/>
                <a:cs typeface="Tahoma"/>
                <a:sym typeface="Tahoma"/>
              </a:defRPr>
            </a:pPr>
            <a:r>
              <a:t>Rett-syndrom er en multisystemisk sykdom</a:t>
            </a:r>
          </a:p>
          <a:p>
            <a:pPr>
              <a:lnSpc>
                <a:spcPct val="100000"/>
              </a:lnSpc>
              <a:spcBef>
                <a:spcPts val="1200"/>
              </a:spcBef>
              <a:defRPr sz="3200">
                <a:latin typeface="Tahoma"/>
                <a:ea typeface="Tahoma"/>
                <a:cs typeface="Tahoma"/>
                <a:sym typeface="Tahoma"/>
              </a:defRPr>
            </a:pPr>
            <a:r>
              <a:t>Det fordrer et tverrfaglig team</a:t>
            </a:r>
          </a:p>
          <a:p>
            <a:pPr>
              <a:lnSpc>
                <a:spcPct val="100000"/>
              </a:lnSpc>
              <a:spcBef>
                <a:spcPts val="1200"/>
              </a:spcBef>
              <a:defRPr sz="3200">
                <a:latin typeface="Tahoma"/>
                <a:ea typeface="Tahoma"/>
                <a:cs typeface="Tahoma"/>
                <a:sym typeface="Tahoma"/>
              </a:defRPr>
            </a:pPr>
            <a:r>
              <a:t>Etablerte rettningslinjer for tiltak er tilgjengelige</a:t>
            </a:r>
          </a:p>
          <a:p>
            <a:pPr>
              <a:lnSpc>
                <a:spcPct val="100000"/>
              </a:lnSpc>
              <a:spcBef>
                <a:spcPts val="1200"/>
              </a:spcBef>
              <a:defRPr sz="3200">
                <a:latin typeface="Tahoma"/>
                <a:ea typeface="Tahoma"/>
                <a:cs typeface="Tahoma"/>
                <a:sym typeface="Tahoma"/>
              </a:defRPr>
            </a:pPr>
            <a:r>
              <a:t>Avgjørende å inkludere individuelle problemstillinger og omsorgsgivernes synspunkter og innspill til tiltak og tilrettelegging.</a:t>
            </a:r>
          </a:p>
        </p:txBody>
      </p:sp>
      <p:sp>
        <p:nvSpPr>
          <p:cNvPr id="205" name="Plassholder for lysbildenummer 2"/>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Title 1"/>
          <p:cNvSpPr txBox="1"/>
          <p:nvPr>
            <p:ph type="title"/>
          </p:nvPr>
        </p:nvSpPr>
        <p:spPr>
          <a:xfrm>
            <a:off x="831850" y="1709739"/>
            <a:ext cx="10515600" cy="1825315"/>
          </a:xfrm>
          <a:prstGeom prst="rect">
            <a:avLst/>
          </a:prstGeom>
        </p:spPr>
        <p:txBody>
          <a:bodyPr/>
          <a:lstStyle>
            <a:lvl1pPr algn="ctr">
              <a:defRPr b="1">
                <a:solidFill>
                  <a:srgbClr val="002060"/>
                </a:solidFill>
                <a:latin typeface="Tahoma"/>
                <a:ea typeface="Tahoma"/>
                <a:cs typeface="Tahoma"/>
                <a:sym typeface="Tahoma"/>
              </a:defRPr>
            </a:lvl1pPr>
          </a:lstStyle>
          <a:p>
            <a:pPr/>
            <a:r>
              <a:t>Takk!</a:t>
            </a:r>
          </a:p>
        </p:txBody>
      </p:sp>
      <p:sp>
        <p:nvSpPr>
          <p:cNvPr id="208" name="Plassholder for lysbildenummer 2"/>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itle 1"/>
          <p:cNvSpPr txBox="1"/>
          <p:nvPr>
            <p:ph type="title"/>
          </p:nvPr>
        </p:nvSpPr>
        <p:spPr>
          <a:xfrm>
            <a:off x="838200" y="365124"/>
            <a:ext cx="10515600" cy="5309813"/>
          </a:xfrm>
          <a:prstGeom prst="rect">
            <a:avLst/>
          </a:prstGeom>
        </p:spPr>
        <p:txBody>
          <a:bodyPr/>
          <a:lstStyle>
            <a:lvl1pPr algn="ctr">
              <a:defRPr b="1" sz="6000">
                <a:solidFill>
                  <a:srgbClr val="002060"/>
                </a:solidFill>
                <a:latin typeface="Tahoma"/>
                <a:ea typeface="Tahoma"/>
                <a:cs typeface="Tahoma"/>
                <a:sym typeface="Tahoma"/>
              </a:defRPr>
            </a:lvl1pPr>
          </a:lstStyle>
          <a:p>
            <a:pPr/>
            <a:r>
              <a:t>Spørsmål ???</a:t>
            </a:r>
          </a:p>
        </p:txBody>
      </p:sp>
      <p:sp>
        <p:nvSpPr>
          <p:cNvPr id="211" name="Plassholder for lysbildenummer 2"/>
          <p:cNvSpPr txBox="1"/>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