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BF5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E8EBF5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6" name="Shape 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Rett Syndrome: Improve patient QoL by adding caregiver perspectives and new treatments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Titteltekst</a:t>
            </a:r>
          </a:p>
        </p:txBody>
      </p:sp>
      <p:sp>
        <p:nvSpPr>
          <p:cNvPr id="12" name="Brødtekst nivå én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3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21" name="Brødtekst nivå 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2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telteks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Titteltekst</a:t>
            </a:r>
          </a:p>
        </p:txBody>
      </p:sp>
      <p:sp>
        <p:nvSpPr>
          <p:cNvPr id="30" name="Brødtekst nivå én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31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39" name="Brødtekst nivå én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0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telteks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48" name="Brødtekst nivå én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58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ubsection content cap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teltekst"/>
          <p:cNvSpPr txBox="1"/>
          <p:nvPr>
            <p:ph type="title"/>
          </p:nvPr>
        </p:nvSpPr>
        <p:spPr>
          <a:xfrm>
            <a:off x="839787" y="678729"/>
            <a:ext cx="3932239" cy="4652095"/>
          </a:xfrm>
          <a:prstGeom prst="rect">
            <a:avLst/>
          </a:prstGeom>
        </p:spPr>
        <p:txBody>
          <a:bodyPr/>
          <a:lstStyle/>
          <a:p>
            <a:pPr/>
            <a:r>
              <a:t>Titteltekst</a:t>
            </a:r>
          </a:p>
        </p:txBody>
      </p:sp>
      <p:sp>
        <p:nvSpPr>
          <p:cNvPr id="73" name="Brødtekst nivå én…"/>
          <p:cNvSpPr txBox="1"/>
          <p:nvPr>
            <p:ph type="body" sz="half" idx="1"/>
          </p:nvPr>
        </p:nvSpPr>
        <p:spPr>
          <a:xfrm>
            <a:off x="5183187" y="1677971"/>
            <a:ext cx="6172201" cy="41830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74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telteks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Titteltekst</a:t>
            </a:r>
          </a:p>
        </p:txBody>
      </p:sp>
      <p:sp>
        <p:nvSpPr>
          <p:cNvPr id="82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3" name="Brødtekst nivå én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84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teks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Titteltekst</a:t>
            </a:r>
          </a:p>
        </p:txBody>
      </p:sp>
      <p:sp>
        <p:nvSpPr>
          <p:cNvPr id="3" name="Brødtekst nivå én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" name="Lysbildenummer"/>
          <p:cNvSpPr txBox="1"/>
          <p:nvPr>
            <p:ph type="sldNum" sz="quarter" idx="2"/>
          </p:nvPr>
        </p:nvSpPr>
        <p:spPr>
          <a:xfrm>
            <a:off x="11172418" y="6414760"/>
            <a:ext cx="181382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3.tif"/><Relationship Id="rId10" Type="http://schemas.openxmlformats.org/officeDocument/2006/relationships/image" Target="../media/image4.tif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1"/>
          <p:cNvSpPr txBox="1"/>
          <p:nvPr>
            <p:ph type="ctrTitle"/>
          </p:nvPr>
        </p:nvSpPr>
        <p:spPr>
          <a:xfrm>
            <a:off x="433631" y="1414020"/>
            <a:ext cx="11293313" cy="1574277"/>
          </a:xfrm>
          <a:prstGeom prst="rect">
            <a:avLst/>
          </a:prstGeom>
        </p:spPr>
        <p:txBody>
          <a:bodyPr/>
          <a:lstStyle>
            <a:lvl1pPr defTabSz="859536">
              <a:defRPr b="1" sz="5076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Behandling og tiltak for pasienter med Rett-syndrom</a:t>
            </a:r>
          </a:p>
        </p:txBody>
      </p:sp>
      <p:sp>
        <p:nvSpPr>
          <p:cNvPr id="94" name="Subtitle 2"/>
          <p:cNvSpPr txBox="1"/>
          <p:nvPr>
            <p:ph type="subTitle" sz="half" idx="1"/>
          </p:nvPr>
        </p:nvSpPr>
        <p:spPr>
          <a:xfrm>
            <a:off x="1524000" y="3602037"/>
            <a:ext cx="9144000" cy="2553666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Alan K. Percy, MD</a:t>
            </a:r>
          </a:p>
          <a:p>
            <a: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Professor emeritus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Sarah Katherine Bateh Endowed Rett Syndrome Professor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University of Alabama at Birmingham</a:t>
            </a:r>
          </a:p>
          <a:p>
            <a: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October 21,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6"/>
          <p:cNvSpPr txBox="1"/>
          <p:nvPr>
            <p:ph type="title"/>
          </p:nvPr>
        </p:nvSpPr>
        <p:spPr>
          <a:xfrm>
            <a:off x="838200" y="365125"/>
            <a:ext cx="10515600" cy="998164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Læringsmål</a:t>
            </a:r>
          </a:p>
        </p:txBody>
      </p:sp>
      <p:sp>
        <p:nvSpPr>
          <p:cNvPr id="99" name="Content Placeholder 7"/>
          <p:cNvSpPr txBox="1"/>
          <p:nvPr>
            <p:ph type="body" idx="1"/>
          </p:nvPr>
        </p:nvSpPr>
        <p:spPr>
          <a:xfrm>
            <a:off x="480766" y="1363287"/>
            <a:ext cx="11208472" cy="481367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</a:p>
          <a:p>
            <a:pPr lvl="1" marL="914400" indent="-457200">
              <a:lnSpc>
                <a:spcPct val="100000"/>
              </a:lnSpc>
              <a:spcBef>
                <a:spcPts val="600"/>
              </a:spcBef>
              <a:buFontTx/>
              <a:buAutoNum type="arabicPeriod" startAt="1"/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Diskutere en rekke behandlingsalternativer</a:t>
            </a:r>
          </a:p>
          <a:p>
            <a:pPr lvl="1" marL="914400" indent="-457200">
              <a:lnSpc>
                <a:spcPct val="100000"/>
              </a:lnSpc>
              <a:spcBef>
                <a:spcPts val="600"/>
              </a:spcBef>
              <a:buFontTx/>
              <a:buAutoNum type="arabicPeriod" startAt="1"/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Rett-syndom-spesifikke medisiner og prosedyrer som påvirker det nåværende og fremtidige landskapet</a:t>
            </a:r>
          </a:p>
          <a:p>
            <a:pPr lvl="1" marL="914400" indent="-457200">
              <a:lnSpc>
                <a:spcPct val="100000"/>
              </a:lnSpc>
              <a:spcBef>
                <a:spcPts val="600"/>
              </a:spcBef>
              <a:buFontTx/>
              <a:buAutoNum type="arabicPeriod" startAt="1"/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Hvordan kan nye behandlingsmetoder og behandlinger som er under utvikling, bidra til å reduserer de begrensningene som i dag eksisterer i behandlingen av Rett-syndrom?</a:t>
            </a:r>
          </a:p>
        </p:txBody>
      </p:sp>
      <p:sp>
        <p:nvSpPr>
          <p:cNvPr id="100" name="Plassholder for lysbildenummer 1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 txBox="1"/>
          <p:nvPr>
            <p:ph type="title"/>
          </p:nvPr>
        </p:nvSpPr>
        <p:spPr>
          <a:xfrm>
            <a:off x="798921" y="0"/>
            <a:ext cx="10515601" cy="1325563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Amelias videre problemer</a:t>
            </a:r>
          </a:p>
        </p:txBody>
      </p:sp>
      <p:sp>
        <p:nvSpPr>
          <p:cNvPr id="103" name="Content Placeholder 6"/>
          <p:cNvSpPr txBox="1"/>
          <p:nvPr>
            <p:ph type="body" idx="1"/>
          </p:nvPr>
        </p:nvSpPr>
        <p:spPr>
          <a:xfrm>
            <a:off x="282633" y="1080654"/>
            <a:ext cx="11604567" cy="541222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Det ble påvist skoliose hos Amelia da hun var 5½ år gammel og epileptiske anfall ble verifisert med EEG da hun var 6½ år gammel.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Anfallene ble behandlet med Valproat og senere supplert med Lamotrigin da hun var 7½ år.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Ved 7½ år ble det påvist stivhet i ekstremitetene som begrenset hennes bevegelser og hun mistet hensiktsmessig bruk av hendene.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Pusteproblemer (holde pusten og hyperventilasjon) ble observer da hun var 8 år.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Behandlingsplanen inkluderte operasjon av skoliose og kirurgisk behandling av torticollis (skjev nakke) da hun var 9 år. 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Hun må nå ha oksygen på grunn av episoder med pustestans om natten. 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Fra hun var 12½ år gammel, har hun hatt kortvarige epileptiske anfall opp til fire ganger per uke.</a:t>
            </a:r>
          </a:p>
        </p:txBody>
      </p:sp>
      <p:sp>
        <p:nvSpPr>
          <p:cNvPr id="104" name="Plassholder for lysbildenummer 2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838200" y="198871"/>
            <a:ext cx="10515600" cy="848533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07" name="Content Placeholder 2"/>
          <p:cNvSpPr txBox="1"/>
          <p:nvPr>
            <p:ph type="body" idx="1"/>
          </p:nvPr>
        </p:nvSpPr>
        <p:spPr>
          <a:xfrm>
            <a:off x="537326" y="1047403"/>
            <a:ext cx="11076497" cy="581059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9000"/>
              </a:lnSpc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Symptombehandling av andre tilstander (komorbide tilstander)</a:t>
            </a:r>
          </a:p>
          <a:p>
            <a:pPr lvl="1" marL="685800" indent="-228600">
              <a:lnSpc>
                <a:spcPct val="99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Standardbehandling for generelle medisinske problemer</a:t>
            </a:r>
          </a:p>
          <a:p>
            <a:pPr lvl="2" marL="1143000" indent="-228600">
              <a:lnSpc>
                <a:spcPct val="99000"/>
              </a:lnSpc>
              <a:spcBef>
                <a:spcPts val="600"/>
              </a:spcBef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Medisiner mot epileptiske anfall</a:t>
            </a:r>
          </a:p>
          <a:p>
            <a:pPr lvl="2" marL="1143000" indent="-228600">
              <a:lnSpc>
                <a:spcPct val="99000"/>
              </a:lnSpc>
              <a:spcBef>
                <a:spcPts val="600"/>
              </a:spcBef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Behandling for mage- og tarmproblemer</a:t>
            </a:r>
          </a:p>
          <a:p>
            <a:pPr lvl="2" marL="1143000" indent="-228600">
              <a:lnSpc>
                <a:spcPct val="99000"/>
              </a:lnSpc>
              <a:spcBef>
                <a:spcPts val="600"/>
              </a:spcBef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Medisinering for økt muskelspenning (Baclofen) eller korrektiv kirurgi</a:t>
            </a:r>
          </a:p>
          <a:p>
            <a:pPr lvl="2" marL="1143000" indent="-228600">
              <a:lnSpc>
                <a:spcPct val="99000"/>
              </a:lnSpc>
              <a:spcBef>
                <a:spcPts val="600"/>
              </a:spcBef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Søvn</a:t>
            </a:r>
          </a:p>
          <a:p>
            <a:pPr lvl="2" marL="1143000" indent="-228600">
              <a:lnSpc>
                <a:spcPct val="99000"/>
              </a:lnSpc>
              <a:spcBef>
                <a:spcPts val="600"/>
              </a:spcBef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Vitaminer, blant annet vitamin D og Calcium (benskjørhet)</a:t>
            </a:r>
            <a:endParaRPr sz="2000"/>
          </a:p>
          <a:p>
            <a:pPr lvl="1" marL="685800" indent="-228600">
              <a:lnSpc>
                <a:spcPct val="99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Fysioterapi, ergoterapi, logopedi for å opprettholde ferdigheter</a:t>
            </a:r>
          </a:p>
          <a:p>
            <a:pPr lvl="1" marL="685800" indent="-228600">
              <a:lnSpc>
                <a:spcPct val="99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Nåværende behandling kan være nyttig, men kan gi varierende eller ufullstendig effekt</a:t>
            </a:r>
          </a:p>
        </p:txBody>
      </p:sp>
      <p:sp>
        <p:nvSpPr>
          <p:cNvPr id="108" name="Plassholder for lysbildenummer 3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838200" y="136525"/>
            <a:ext cx="10515600" cy="933416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838200" y="1298541"/>
            <a:ext cx="10515600" cy="519433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Symptomatisk behandling mot epileptiske anfall</a:t>
            </a:r>
            <a:endParaRPr sz="32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Betydelig antall behandlingsmuligheter</a:t>
            </a:r>
            <a:endParaRPr sz="32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Mine anbefalinger: Valproat, Lamotrigine, Oxcarbazepine</a:t>
            </a:r>
            <a:endParaRPr sz="23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Andre medikamenter kan også være aktuelle: Clonazepam, Clobazam eller elder preparater, som Phenobarbital eller Phenytoin</a:t>
            </a:r>
            <a:endParaRPr sz="23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Cannabidiol </a:t>
            </a:r>
            <a:endParaRPr sz="23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Medisiner under anfall: Rectal Diazepam eller nesespray; Midazolam nesespray</a:t>
            </a:r>
            <a:endParaRPr sz="32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Vagalnervestimulator eller ketogendiett</a:t>
            </a:r>
          </a:p>
        </p:txBody>
      </p:sp>
      <p:sp>
        <p:nvSpPr>
          <p:cNvPr id="112" name="Plassholder for lysbildenummer 3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838200" y="166254"/>
            <a:ext cx="10515600" cy="1147717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355076" y="1604912"/>
            <a:ext cx="11481848" cy="5116564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Symptomatisk behandling av mage- og tarmproblemer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Vanskeligheter med væsker: Fortykkelse med nektar eller honning; fortykningsprodukter er tilgjengelige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Gastroøsofageal refluks (refluks til spiserøret): H2-blokkere eller protonpumpehemmere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Forsinket magetømming: Erytromycin eller karbamylkolin; anbefaler å ikke bruke metoklopramid (Reglan)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Forstoppelse: Polyetylenglykol, magnesium, Magnesiummelk, senna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Sikling: Atropindråper under tungen, robinol (tendens til å tørke ut alt)</a:t>
            </a:r>
          </a:p>
        </p:txBody>
      </p:sp>
      <p:sp>
        <p:nvSpPr>
          <p:cNvPr id="116" name="Plassholder for lysbildenummer 3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838200" y="365125"/>
            <a:ext cx="10515600" cy="1081291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Symptomatisk behandling for muskel- og skjelettproblemer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Økt spastisitet eller rigiditet: </a:t>
            </a:r>
          </a:p>
          <a:p>
            <a:pPr lvl="1" marL="685800" indent="-228600">
              <a:lnSpc>
                <a:spcPct val="100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Baclofen</a:t>
            </a:r>
            <a:endParaRPr sz="2400"/>
          </a:p>
          <a:p>
            <a:pPr lvl="1" marL="685800" indent="-228600">
              <a:lnSpc>
                <a:spcPct val="100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Botulinumtoksininjeksjoner: krever spesiell ekspertise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Kirurgisk korreksjon av skoliose, torticollis (skjev nakke), kontrakturer eller hofteleddsluksasjon</a:t>
            </a:r>
          </a:p>
        </p:txBody>
      </p:sp>
      <p:sp>
        <p:nvSpPr>
          <p:cNvPr id="120" name="Plassholder for lysbildenummer 3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838200" y="365124"/>
            <a:ext cx="10515600" cy="1048041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Symptomatisk behandling for søvnproblemer</a:t>
            </a:r>
          </a:p>
          <a:p>
            <a:pPr lvl="1" marL="685800" indent="-228600">
              <a:lnSpc>
                <a:spcPct val="100000"/>
              </a:lnSpc>
              <a:spcBef>
                <a:spcPts val="600"/>
              </a:spcBef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Gabapentin: 10-30 mg/kg ved sengetid</a:t>
            </a:r>
          </a:p>
          <a:p>
            <a:pPr lvl="1" marL="685800" indent="-228600">
              <a:lnSpc>
                <a:spcPct val="100000"/>
              </a:lnSpc>
              <a:spcBef>
                <a:spcPts val="600"/>
              </a:spcBef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Trazodon: 50-200 mg/kg etter behov; 6 år eller eldre</a:t>
            </a:r>
          </a:p>
          <a:p>
            <a:pPr lvl="1" marL="685800" indent="-228600">
              <a:lnSpc>
                <a:spcPct val="100000"/>
              </a:lnSpc>
              <a:spcBef>
                <a:spcPts val="600"/>
              </a:spcBef>
              <a:defRPr sz="3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Antihistaminer: Kan være effektive for kortvarig bruk, men mister effektivitet på grunn av utvikling av toleranse eller resistens ved gjentatt bruk</a:t>
            </a:r>
          </a:p>
        </p:txBody>
      </p:sp>
      <p:sp>
        <p:nvSpPr>
          <p:cNvPr id="124" name="Plassholder for lysbildenummer 3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838200" y="124733"/>
            <a:ext cx="10515600" cy="1064306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537327" y="1189038"/>
            <a:ext cx="10984114" cy="553243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Symptomatisk behandling for bentetthetsmangel:</a:t>
            </a:r>
          </a:p>
          <a:p>
            <a:pPr lvl="1" marL="685800" indent="-228600"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Redusert bentetthet kan være et betydelig problem</a:t>
            </a:r>
            <a:endParaRPr sz="2400"/>
          </a:p>
          <a:p>
            <a:pPr lvl="1" marL="685800" indent="-228600">
              <a:spcBef>
                <a:spcPts val="600"/>
              </a:spcBef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Så mange som 30 prosent kan ha brudd ved bare mindre skader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Anbefaler daglig vitamin D og kalsium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Vitamin D-nivåer bør kontrolleres årlig; anbefaler nivåer midtveis i normalområdet for tester – ikke bare over minimum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Bentetthet kan testes med hofterøntgen eller densitometer (dette krever beroligende midler)</a:t>
            </a:r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Medisiner inkluderer parathyroidhormon og bisfosfonater som zoledronsyre</a:t>
            </a:r>
          </a:p>
        </p:txBody>
      </p:sp>
      <p:sp>
        <p:nvSpPr>
          <p:cNvPr id="128" name="Plassholder for lysbildenummer 3"/>
          <p:cNvSpPr txBox="1"/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838200" y="148996"/>
            <a:ext cx="10515600" cy="1230918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537327" y="1379913"/>
            <a:ext cx="11166994" cy="53415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9000"/>
              </a:lnSpc>
              <a:defRPr sz="29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Angst kan være et problem i alle aldre</a:t>
            </a:r>
            <a:endParaRPr sz="3200"/>
          </a:p>
          <a:p>
            <a:pPr lvl="1" marL="685800" indent="-228600">
              <a:lnSpc>
                <a:spcPct val="99000"/>
              </a:lnSpc>
              <a:spcBef>
                <a:spcPts val="600"/>
              </a:spcBef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Vanskeligheter i folkemengder som kjøpesentre, restauranter eller andre steder</a:t>
            </a:r>
            <a:endParaRPr sz="3000"/>
          </a:p>
          <a:p>
            <a:pPr>
              <a:lnSpc>
                <a:spcPct val="99000"/>
              </a:lnSpc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Ka</a:t>
            </a:r>
            <a:r>
              <a:rPr sz="2900"/>
              <a:t>n reagere dårlig på høye lyder eller til og med på ujevn overflate når de går</a:t>
            </a:r>
            <a:endParaRPr sz="3200"/>
          </a:p>
          <a:p>
            <a:pPr>
              <a:lnSpc>
                <a:spcPct val="99000"/>
              </a:lnSpc>
              <a:defRPr sz="29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Serotoninreopptakshemmere kan være nyttige</a:t>
            </a:r>
            <a:endParaRPr sz="3200"/>
          </a:p>
          <a:p>
            <a:pPr>
              <a:lnSpc>
                <a:spcPct val="99000"/>
              </a:lnSpc>
              <a:defRPr sz="29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Escitalopram 5-30 mg/dag eller sertralin 25-50 mg/dag</a:t>
            </a:r>
            <a:endParaRPr sz="3200"/>
          </a:p>
          <a:p>
            <a:pPr>
              <a:lnSpc>
                <a:spcPct val="99000"/>
              </a:lnSpc>
              <a:defRPr sz="29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Både langtidsvirkende, én gang per dag, kan ta opptil en måned før de er effektive; overdosering kan lett forekomme</a:t>
            </a:r>
          </a:p>
        </p:txBody>
      </p:sp>
      <p:sp>
        <p:nvSpPr>
          <p:cNvPr id="132" name="Plassholder for lysbildenummer 3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Nåværende behandling</a:t>
            </a:r>
          </a:p>
        </p:txBody>
      </p:sp>
      <p:sp>
        <p:nvSpPr>
          <p:cNvPr id="135" name="Content Placeholder 2"/>
          <p:cNvSpPr txBox="1"/>
          <p:nvPr>
            <p:ph type="body" idx="1"/>
          </p:nvPr>
        </p:nvSpPr>
        <p:spPr>
          <a:xfrm>
            <a:off x="595459" y="1186768"/>
            <a:ext cx="11001082" cy="5030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7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Andre anbefalinger:</a:t>
            </a:r>
            <a:endParaRPr sz="2500"/>
          </a:p>
          <a:p>
            <a:pPr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</a:p>
          <a:p>
            <a:pPr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Årlig EKG (elektrokardiogram) (undersøkese av hjertefunksjon)</a:t>
            </a:r>
          </a:p>
          <a:p>
            <a:pPr lvl="1" marL="685800" indent="-228600">
              <a:spcBef>
                <a:spcPts val="600"/>
              </a:spcBef>
              <a:defRPr sz="2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Årsak: Opp til 20 prosent kan ha forlenget QT-intervaller, normalt er 450 millisekunder eller kortere</a:t>
            </a:r>
          </a:p>
          <a:p>
            <a:pPr lvl="1" marL="685800" indent="-228600">
              <a:spcBef>
                <a:spcPts val="600"/>
              </a:spcBef>
              <a:defRPr sz="2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Hvis forlenget, henvis til hjertespesialist; det finnes medisiner</a:t>
            </a:r>
            <a:br/>
            <a:endParaRPr>
              <a:solidFill>
                <a:srgbClr val="FF0000"/>
              </a:solidFill>
            </a:endParaRPr>
          </a:p>
          <a:p>
            <a:pPr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Årlige blodprøver:</a:t>
            </a:r>
          </a:p>
          <a:p>
            <a:pPr lvl="1" marL="685800" indent="-228600">
              <a:spcBef>
                <a:spcPts val="600"/>
              </a:spcBef>
              <a:defRPr sz="2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Fullstending blodtelling</a:t>
            </a:r>
          </a:p>
          <a:p>
            <a:pPr lvl="1" marL="685800" indent="-228600">
              <a:spcBef>
                <a:spcPts val="600"/>
              </a:spcBef>
              <a:defRPr sz="2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Full stoffskifteprofil og vitamin D-nivå</a:t>
            </a:r>
          </a:p>
          <a:p>
            <a:pPr lvl="1" marL="685800" indent="-228600">
              <a:spcBef>
                <a:spcPts val="600"/>
              </a:spcBef>
              <a:defRPr sz="22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Lipidanalyser: kolesterol og triglyserider</a:t>
            </a:r>
          </a:p>
        </p:txBody>
      </p:sp>
      <p:sp>
        <p:nvSpPr>
          <p:cNvPr id="136" name="Plassholder for lysbildenummer 3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xfrm>
            <a:off x="227921" y="107483"/>
            <a:ext cx="11610755" cy="1325563"/>
          </a:xfrm>
          <a:prstGeom prst="rect">
            <a:avLst/>
          </a:prstGeom>
        </p:spPr>
        <p:txBody>
          <a:bodyPr/>
          <a:lstStyle/>
          <a:p>
            <a: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Utvikling av nye terapiformer </a:t>
            </a:r>
            <a:br/>
            <a:r>
              <a:t>for Rett-syndrom</a:t>
            </a:r>
          </a:p>
        </p:txBody>
      </p:sp>
      <p:grpSp>
        <p:nvGrpSpPr>
          <p:cNvPr id="143" name="Group 4"/>
          <p:cNvGrpSpPr/>
          <p:nvPr/>
        </p:nvGrpSpPr>
        <p:grpSpPr>
          <a:xfrm>
            <a:off x="2011679" y="1645920"/>
            <a:ext cx="7665671" cy="2413895"/>
            <a:chOff x="0" y="0"/>
            <a:chExt cx="7665670" cy="2413894"/>
          </a:xfrm>
        </p:grpSpPr>
        <p:sp>
          <p:nvSpPr>
            <p:cNvPr id="139" name="Rectangle 5"/>
            <p:cNvSpPr/>
            <p:nvPr/>
          </p:nvSpPr>
          <p:spPr>
            <a:xfrm>
              <a:off x="-1" y="0"/>
              <a:ext cx="7665672" cy="2413895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142" name="Group 6"/>
            <p:cNvGrpSpPr/>
            <p:nvPr/>
          </p:nvGrpSpPr>
          <p:grpSpPr>
            <a:xfrm>
              <a:off x="105603" y="129458"/>
              <a:ext cx="7506150" cy="2284437"/>
              <a:chOff x="0" y="0"/>
              <a:chExt cx="7506148" cy="2284436"/>
            </a:xfrm>
          </p:grpSpPr>
          <p:pic>
            <p:nvPicPr>
              <p:cNvPr id="140" name="Picture 7" descr="Picture 7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-1" y="-1"/>
                <a:ext cx="7506150" cy="192193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1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1817391" y="1923752"/>
                <a:ext cx="3516867" cy="36068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44" name="Rectangle 3"/>
          <p:cNvSpPr txBox="1"/>
          <p:nvPr/>
        </p:nvSpPr>
        <p:spPr>
          <a:xfrm>
            <a:off x="60960" y="4553355"/>
            <a:ext cx="12070080" cy="2509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0960" tIns="60960" rIns="60960" bIns="60960">
            <a:spAutoFit/>
          </a:bodyPr>
          <a:lstStyle/>
          <a:p>
            <a:pPr lvl="1" marL="557212" indent="-214313" defTabSz="457178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8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Gjenoppretting av MeCP2-funksjon i musemodeller for Rett-syndrom reverserte sykdomsforløpet</a:t>
            </a:r>
          </a:p>
          <a:p>
            <a:pPr lvl="1" marL="557212" indent="-214313" defTabSz="457178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8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Selv etter at symptomene hadde vist seg, ble sykdomsforløpet reversert</a:t>
            </a:r>
          </a:p>
          <a:p>
            <a:pPr lvl="1" marL="557212" indent="-214313" defTabSz="457178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8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Håp for meningsfull utvikling av behandling</a:t>
            </a:r>
          </a:p>
        </p:txBody>
      </p:sp>
      <p:sp>
        <p:nvSpPr>
          <p:cNvPr id="145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/>
          <p:nvPr>
            <p:ph type="title"/>
          </p:nvPr>
        </p:nvSpPr>
        <p:spPr>
          <a:xfrm>
            <a:off x="269508" y="24354"/>
            <a:ext cx="11610755" cy="990326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Ny behandling for Rett syndrom</a:t>
            </a:r>
          </a:p>
        </p:txBody>
      </p:sp>
      <p:sp>
        <p:nvSpPr>
          <p:cNvPr id="148" name="Rectangle 3"/>
          <p:cNvSpPr txBox="1"/>
          <p:nvPr/>
        </p:nvSpPr>
        <p:spPr>
          <a:xfrm>
            <a:off x="5172449" y="2976435"/>
            <a:ext cx="6729435" cy="351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0960" tIns="60960" rIns="60960" bIns="60960">
            <a:spAutoFit/>
          </a:bodyPr>
          <a:lstStyle/>
          <a:p>
            <a:pPr marL="257175" indent="-257175" defTabSz="457178">
              <a:lnSpc>
                <a:spcPct val="90000"/>
              </a:lnSpc>
              <a:spcBef>
                <a:spcPts val="2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t>Behandling av mus med Rett-modell med glycin-prolin-glutamat (GPE, et spaltningsprodukt av Insulinligendene vekstfaktor-1) reverserte delvis symptomene</a:t>
            </a:r>
          </a:p>
          <a:p>
            <a:pPr marL="257175" indent="-257175" defTabSz="457178">
              <a:lnSpc>
                <a:spcPct val="90000"/>
              </a:lnSpc>
              <a:spcBef>
                <a:spcPts val="2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t>Trofinetide er en forskningsmedisin og en ny syntetisk analog av glycin-prolin-glutamat (GPE), det aminoterminale tripeptidet til insulinlignende vekstfaktor 1</a:t>
            </a:r>
            <a:endParaRPr sz="1700"/>
          </a:p>
          <a:p>
            <a:pPr marL="257175" indent="-257175" defTabSz="457178">
              <a:lnSpc>
                <a:spcPct val="90000"/>
              </a:lnSpc>
              <a:spcBef>
                <a:spcPts val="2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t>To fase 2-studier med trofinetide i Rett-syndrom viste sikkerhet og effekt</a:t>
            </a:r>
          </a:p>
        </p:txBody>
      </p:sp>
      <p:grpSp>
        <p:nvGrpSpPr>
          <p:cNvPr id="152" name="Group 2"/>
          <p:cNvGrpSpPr/>
          <p:nvPr/>
        </p:nvGrpSpPr>
        <p:grpSpPr>
          <a:xfrm>
            <a:off x="336697" y="1114012"/>
            <a:ext cx="5216206" cy="1147962"/>
            <a:chOff x="0" y="0"/>
            <a:chExt cx="5216204" cy="1147961"/>
          </a:xfrm>
        </p:grpSpPr>
        <p:sp>
          <p:nvSpPr>
            <p:cNvPr id="149" name="Rectangle 3"/>
            <p:cNvSpPr/>
            <p:nvPr/>
          </p:nvSpPr>
          <p:spPr>
            <a:xfrm>
              <a:off x="-1" y="-1"/>
              <a:ext cx="5216206" cy="1147963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150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4769" y="32537"/>
              <a:ext cx="4953643" cy="8518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1" name="Picture 4" descr="Picture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88630" y="884411"/>
              <a:ext cx="2926283" cy="263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53" name="Content Placeholder 8" descr="Content Placeholder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9509" y="2762904"/>
            <a:ext cx="4425985" cy="3429228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Box 15"/>
          <p:cNvSpPr txBox="1"/>
          <p:nvPr/>
        </p:nvSpPr>
        <p:spPr>
          <a:xfrm>
            <a:off x="290267" y="6455681"/>
            <a:ext cx="11519315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spcBef>
                <a:spcPts val="200"/>
              </a:spcBef>
              <a:defRPr sz="1400"/>
            </a:pPr>
            <a:r>
              <a:t>Bickerdike MJ, et al. </a:t>
            </a:r>
            <a:r>
              <a:rPr i="1"/>
              <a:t>J Neurol Sci.</a:t>
            </a:r>
            <a:r>
              <a:t> 2009;278:85-90; Glaze et al. Pediatr Neurol 2017,76:37-46; Glaze et al. Neurol 2019;92:e1912-1925</a:t>
            </a:r>
          </a:p>
        </p:txBody>
      </p:sp>
      <p:pic>
        <p:nvPicPr>
          <p:cNvPr id="155" name="Picture 16" descr="Picture 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46139" y="1537474"/>
            <a:ext cx="1951894" cy="1371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extBox 17"/>
          <p:cNvSpPr txBox="1"/>
          <p:nvPr/>
        </p:nvSpPr>
        <p:spPr>
          <a:xfrm>
            <a:off x="6723800" y="1046284"/>
            <a:ext cx="602715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u="sng"/>
            </a:lvl1pPr>
          </a:lstStyle>
          <a:p>
            <a:pPr/>
            <a:r>
              <a:t>GPE</a:t>
            </a:r>
          </a:p>
        </p:txBody>
      </p:sp>
      <p:pic>
        <p:nvPicPr>
          <p:cNvPr id="157" name="Picture 18" descr="Picture 1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958205" y="1541630"/>
            <a:ext cx="1951894" cy="1371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Box 19"/>
          <p:cNvSpPr txBox="1"/>
          <p:nvPr/>
        </p:nvSpPr>
        <p:spPr>
          <a:xfrm>
            <a:off x="9003924" y="1044207"/>
            <a:ext cx="1452821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u="sng"/>
            </a:lvl1pPr>
          </a:lstStyle>
          <a:p>
            <a:pPr/>
            <a:r>
              <a:t>Trofinetide</a:t>
            </a:r>
          </a:p>
        </p:txBody>
      </p:sp>
      <p:sp>
        <p:nvSpPr>
          <p:cNvPr id="159" name="Plassholder for lysbildenummer 4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221171" y="56765"/>
            <a:ext cx="11862069" cy="92333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LAVENDER: Fase 3-studie av trofinetide i Rett-syndrom</a:t>
            </a:r>
          </a:p>
        </p:txBody>
      </p:sp>
      <p:sp>
        <p:nvSpPr>
          <p:cNvPr id="162" name="TextBox 32"/>
          <p:cNvSpPr txBox="1"/>
          <p:nvPr/>
        </p:nvSpPr>
        <p:spPr>
          <a:xfrm>
            <a:off x="290268" y="6399507"/>
            <a:ext cx="4041967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002060"/>
                </a:solidFill>
              </a:defRPr>
            </a:lvl1pPr>
          </a:lstStyle>
          <a:p>
            <a:pPr/>
            <a:r>
              <a:t>Neul et al., Contemp Clin Trials. 2022; 114:106704.</a:t>
            </a:r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311" y="2023247"/>
            <a:ext cx="5851452" cy="209899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3"/>
          <p:cNvSpPr txBox="1"/>
          <p:nvPr/>
        </p:nvSpPr>
        <p:spPr>
          <a:xfrm>
            <a:off x="5871484" y="1478424"/>
            <a:ext cx="6007703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Omsorgsgiver : Rett Syndrome Behaviour Questionnaire (RSBQ): </a:t>
            </a:r>
            <a:r>
              <a:rPr b="0"/>
              <a:t>Kartlegger en bred variasjon av kjernesymptomer ved Rett-syndrom; Totalskåre and 8 underskårer</a:t>
            </a:r>
          </a:p>
        </p:txBody>
      </p:sp>
      <p:sp>
        <p:nvSpPr>
          <p:cNvPr id="165" name="Rectangle 9"/>
          <p:cNvSpPr txBox="1"/>
          <p:nvPr/>
        </p:nvSpPr>
        <p:spPr>
          <a:xfrm>
            <a:off x="191032" y="4184225"/>
            <a:ext cx="5760011" cy="208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Deltakere trukket til behandlings-gruppe og kontrollgruppe</a:t>
            </a:r>
          </a:p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Behandlingen gitt oralt eller via perku-tan endoskopisk gastrostomy (PEG)</a:t>
            </a:r>
          </a:p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Vektbasert dosering</a:t>
            </a:r>
          </a:p>
        </p:txBody>
      </p:sp>
      <p:sp>
        <p:nvSpPr>
          <p:cNvPr id="166" name="TextBox 10"/>
          <p:cNvSpPr txBox="1"/>
          <p:nvPr/>
        </p:nvSpPr>
        <p:spPr>
          <a:xfrm>
            <a:off x="6141719" y="1016758"/>
            <a:ext cx="5511226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 u="sng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Primære effektmål</a:t>
            </a:r>
          </a:p>
        </p:txBody>
      </p:sp>
      <p:pic>
        <p:nvPicPr>
          <p:cNvPr id="167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rcRect l="0" t="0" r="19653" b="0"/>
          <a:stretch>
            <a:fillRect/>
          </a:stretch>
        </p:blipFill>
        <p:spPr>
          <a:xfrm>
            <a:off x="7451856" y="2453568"/>
            <a:ext cx="2573887" cy="1774222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extBox 14"/>
          <p:cNvSpPr txBox="1"/>
          <p:nvPr/>
        </p:nvSpPr>
        <p:spPr>
          <a:xfrm>
            <a:off x="6042482" y="4389396"/>
            <a:ext cx="6138933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Kliniker: Globalt klinisk inntrykk av bedring (CGI-I)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Klinikerens oppfatning av generell endring fra baseline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Mål spesifisert for Rett-syndrom for å veilede klinikerne</a:t>
            </a:r>
          </a:p>
        </p:txBody>
      </p:sp>
      <p:graphicFrame>
        <p:nvGraphicFramePr>
          <p:cNvPr id="169" name="Table 15"/>
          <p:cNvGraphicFramePr/>
          <p:nvPr/>
        </p:nvGraphicFramePr>
        <p:xfrm>
          <a:off x="5862670" y="5488292"/>
          <a:ext cx="6142888" cy="4309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80230"/>
                <a:gridCol w="802566"/>
                <a:gridCol w="994005"/>
                <a:gridCol w="824655"/>
                <a:gridCol w="802566"/>
                <a:gridCol w="721574"/>
                <a:gridCol w="817291"/>
              </a:tblGrid>
              <a:tr h="14562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1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2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3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4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5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6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/>
                        <a:t>7</a:t>
                      </a:r>
                    </a:p>
                  </a:txBody>
                  <a:tcPr marL="9087" marR="9087" marT="9087" marB="9087" anchor="b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2853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Very Much Improved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Much Improved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Mildly Improved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No Change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Mildly Worse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Much Worse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002060"/>
                          </a:solidFill>
                        </a:rPr>
                        <a:t>Very Much Worse</a:t>
                      </a:r>
                    </a:p>
                  </a:txBody>
                  <a:tcPr marL="9087" marR="9087" marT="9087" marB="9087" anchor="ctr" anchorCtr="0" horzOverflow="overflow"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0" name="TextBox 16"/>
          <p:cNvSpPr txBox="1"/>
          <p:nvPr/>
        </p:nvSpPr>
        <p:spPr>
          <a:xfrm>
            <a:off x="6520639" y="6197503"/>
            <a:ext cx="4357129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002060"/>
                </a:solidFill>
              </a:defRPr>
            </a:lvl1pPr>
          </a:lstStyle>
          <a:p>
            <a:pPr/>
            <a:r>
              <a:t>Mount, et al., J Child Psychol Psychiatry. 2002 (8):1099-110</a:t>
            </a:r>
          </a:p>
        </p:txBody>
      </p:sp>
      <p:sp>
        <p:nvSpPr>
          <p:cNvPr id="171" name="TextBox 17"/>
          <p:cNvSpPr txBox="1"/>
          <p:nvPr/>
        </p:nvSpPr>
        <p:spPr>
          <a:xfrm>
            <a:off x="6855268" y="6464655"/>
            <a:ext cx="3438968" cy="280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002060"/>
                </a:solidFill>
              </a:defRPr>
            </a:lvl1pPr>
          </a:lstStyle>
          <a:p>
            <a:pPr/>
            <a:r>
              <a:t>Neul, et al., J Child Neurol. 2015 (13):1743-8.</a:t>
            </a:r>
          </a:p>
        </p:txBody>
      </p:sp>
      <p:sp>
        <p:nvSpPr>
          <p:cNvPr id="172" name="Plassholder for lysbildenummer 4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/>
          <p:nvPr>
            <p:ph type="title"/>
          </p:nvPr>
        </p:nvSpPr>
        <p:spPr>
          <a:xfrm>
            <a:off x="244548" y="152862"/>
            <a:ext cx="11610755" cy="983602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Effektresultater fra LAVENDER</a:t>
            </a:r>
          </a:p>
        </p:txBody>
      </p:sp>
      <p:grpSp>
        <p:nvGrpSpPr>
          <p:cNvPr id="177" name="Rectangle 6"/>
          <p:cNvGrpSpPr/>
          <p:nvPr/>
        </p:nvGrpSpPr>
        <p:grpSpPr>
          <a:xfrm>
            <a:off x="3264196" y="5277377"/>
            <a:ext cx="2454131" cy="327797"/>
            <a:chOff x="0" y="0"/>
            <a:chExt cx="2454130" cy="327796"/>
          </a:xfrm>
        </p:grpSpPr>
        <p:sp>
          <p:nvSpPr>
            <p:cNvPr id="175" name="Rektangel"/>
            <p:cNvSpPr/>
            <p:nvPr/>
          </p:nvSpPr>
          <p:spPr>
            <a:xfrm>
              <a:off x="-1" y="-1"/>
              <a:ext cx="2454132" cy="327798"/>
            </a:xfrm>
            <a:prstGeom prst="rect">
              <a:avLst/>
            </a:prstGeom>
            <a:solidFill>
              <a:srgbClr val="DAE3F3">
                <a:alpha val="38000"/>
              </a:srgbClr>
            </a:solidFill>
            <a:ln w="1905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76" name="p = 0.0175*, Effect Size = 0.37"/>
            <p:cNvSpPr txBox="1"/>
            <p:nvPr/>
          </p:nvSpPr>
          <p:spPr>
            <a:xfrm>
              <a:off x="107060" y="44834"/>
              <a:ext cx="2240010" cy="2381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4383" tIns="24383" rIns="24383" bIns="24383" numCol="1" anchor="ctr">
              <a:spAutoFit/>
            </a:bodyPr>
            <a:lstStyle>
              <a:lvl1pPr algn="ctr">
                <a:defRPr b="1" i="1" sz="1400"/>
              </a:lvl1pPr>
            </a:lstStyle>
            <a:p>
              <a:pPr/>
              <a:r>
                <a:t>p = 0.0175*, Effect Size = 0.37</a:t>
              </a:r>
            </a:p>
          </p:txBody>
        </p:sp>
      </p:grpSp>
      <p:grpSp>
        <p:nvGrpSpPr>
          <p:cNvPr id="180" name="Rectangle 7"/>
          <p:cNvGrpSpPr/>
          <p:nvPr/>
        </p:nvGrpSpPr>
        <p:grpSpPr>
          <a:xfrm>
            <a:off x="9319162" y="5332352"/>
            <a:ext cx="2454131" cy="272821"/>
            <a:chOff x="0" y="0"/>
            <a:chExt cx="2454130" cy="272819"/>
          </a:xfrm>
        </p:grpSpPr>
        <p:sp>
          <p:nvSpPr>
            <p:cNvPr id="178" name="Rektangel"/>
            <p:cNvSpPr/>
            <p:nvPr/>
          </p:nvSpPr>
          <p:spPr>
            <a:xfrm>
              <a:off x="-1" y="0"/>
              <a:ext cx="2454132" cy="272820"/>
            </a:xfrm>
            <a:prstGeom prst="rect">
              <a:avLst/>
            </a:prstGeom>
            <a:solidFill>
              <a:srgbClr val="DAE3F3">
                <a:alpha val="38000"/>
              </a:srgbClr>
            </a:solidFill>
            <a:ln w="1905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79" name="p= 0.0030*, Effect Size = 0.47"/>
            <p:cNvSpPr txBox="1"/>
            <p:nvPr/>
          </p:nvSpPr>
          <p:spPr>
            <a:xfrm>
              <a:off x="107060" y="17346"/>
              <a:ext cx="2240010" cy="2381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4383" tIns="24383" rIns="24383" bIns="24383" numCol="1" anchor="ctr">
              <a:spAutoFit/>
            </a:bodyPr>
            <a:lstStyle>
              <a:lvl1pPr algn="ctr">
                <a:defRPr b="1" i="1" sz="1400"/>
              </a:lvl1pPr>
            </a:lstStyle>
            <a:p>
              <a:pPr/>
              <a:r>
                <a:t>p= 0.0030*, Effect Size = 0.47</a:t>
              </a:r>
            </a:p>
          </p:txBody>
        </p:sp>
      </p:grpSp>
      <p:sp>
        <p:nvSpPr>
          <p:cNvPr id="181" name="TextBox 8"/>
          <p:cNvSpPr txBox="1"/>
          <p:nvPr/>
        </p:nvSpPr>
        <p:spPr>
          <a:xfrm>
            <a:off x="1617487" y="1372067"/>
            <a:ext cx="3293419" cy="726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Vurderingsskala for omsorgsgivere (RSBQ)</a:t>
            </a:r>
          </a:p>
        </p:txBody>
      </p:sp>
      <p:sp>
        <p:nvSpPr>
          <p:cNvPr id="182" name="TextBox 11"/>
          <p:cNvSpPr txBox="1"/>
          <p:nvPr/>
        </p:nvSpPr>
        <p:spPr>
          <a:xfrm>
            <a:off x="7431578" y="1387543"/>
            <a:ext cx="3275215" cy="7264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Vurderingsskala for klinikere (CGI-I)</a:t>
            </a:r>
          </a:p>
        </p:txBody>
      </p:sp>
      <p:pic>
        <p:nvPicPr>
          <p:cNvPr id="18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1" r="0" b="30735"/>
          <a:stretch>
            <a:fillRect/>
          </a:stretch>
        </p:blipFill>
        <p:spPr>
          <a:xfrm>
            <a:off x="244549" y="2166921"/>
            <a:ext cx="5473778" cy="304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0" t="0" r="0" b="31308"/>
          <a:stretch>
            <a:fillRect/>
          </a:stretch>
        </p:blipFill>
        <p:spPr>
          <a:xfrm>
            <a:off x="6286891" y="2179732"/>
            <a:ext cx="5486401" cy="304800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Box 20"/>
          <p:cNvSpPr txBox="1"/>
          <p:nvPr/>
        </p:nvSpPr>
        <p:spPr>
          <a:xfrm>
            <a:off x="8823550" y="6397361"/>
            <a:ext cx="3156155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002060"/>
                </a:solidFill>
              </a:defRPr>
            </a:lvl1pPr>
          </a:lstStyle>
          <a:p>
            <a:pPr/>
            <a:r>
              <a:t>Neul, et al., Nat Med. 2023 (6):1468-1475.</a:t>
            </a:r>
          </a:p>
        </p:txBody>
      </p:sp>
      <p:sp>
        <p:nvSpPr>
          <p:cNvPr id="186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/>
          <p:nvPr>
            <p:ph type="title"/>
          </p:nvPr>
        </p:nvSpPr>
        <p:spPr>
          <a:xfrm>
            <a:off x="235669" y="125587"/>
            <a:ext cx="11610755" cy="1159437"/>
          </a:xfrm>
          <a:prstGeom prst="rect">
            <a:avLst/>
          </a:prstGeom>
        </p:spPr>
        <p:txBody>
          <a:bodyPr/>
          <a:lstStyle/>
          <a:p>
            <a:pPr algn="ctr" defTabSz="466344">
              <a:spcBef>
                <a:spcPts val="300"/>
              </a:spcBef>
              <a:defRPr b="1" sz="204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br/>
            <a:r>
              <a:rPr sz="1836"/>
              <a:t>Bivirkninger</a:t>
            </a:r>
            <a:br>
              <a:rPr sz="1836"/>
            </a:br>
            <a:r>
              <a:rPr sz="1836"/>
              <a:t>(Treatment-Emergent Adverse Events, TEAE)</a:t>
            </a:r>
            <a:br>
              <a:rPr sz="1836"/>
            </a:br>
            <a:r>
              <a:rPr sz="1836"/>
              <a:t>fra LAVENDER</a:t>
            </a:r>
          </a:p>
        </p:txBody>
      </p:sp>
      <p:graphicFrame>
        <p:nvGraphicFramePr>
          <p:cNvPr id="189" name="Content Placeholder 3"/>
          <p:cNvGraphicFramePr/>
          <p:nvPr/>
        </p:nvGraphicFramePr>
        <p:xfrm>
          <a:off x="235669" y="1823947"/>
          <a:ext cx="11747988" cy="312928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520757"/>
                <a:gridCol w="3147571"/>
                <a:gridCol w="3079659"/>
              </a:tblGrid>
              <a:tr h="820928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TEAE, n (%)</a:t>
                      </a:r>
                    </a:p>
                  </a:txBody>
                  <a:tcPr marL="85344" marR="85344" marT="85344" marB="85344" anchor="ctr" anchorCtr="0" horzOverflow="overflow">
                    <a:lnR w="127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Placebo
(n = 94)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/>
                      </a:pPr>
                      <a:r>
                        <a:t>Trofinetide</a:t>
                      </a:r>
                    </a:p>
                    <a:p>
                      <a:pPr algn="ctr">
                        <a:defRPr sz="2400"/>
                      </a:pPr>
                      <a:r>
                        <a:t>(n = 93)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495808">
                <a:tc>
                  <a:txBody>
                    <a:bodyPr/>
                    <a:lstStyle/>
                    <a:p>
                      <a:pPr algn="l">
                        <a:defRPr b="0" sz="1800"/>
                      </a:pPr>
                      <a:r>
                        <a:rPr sz="2400"/>
                        <a:t>Alle bivirkninger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51 (54.3)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86 (92.5)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495808">
                <a:tc>
                  <a:txBody>
                    <a:bodyPr/>
                    <a:lstStyle/>
                    <a:p>
                      <a:pPr algn="l">
                        <a:defRPr b="0" sz="1800"/>
                      </a:pPr>
                      <a:r>
                        <a:rPr sz="2400"/>
                        <a:t>Alvorlige bivirkninger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3 (3.2)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3 (3.2)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820928">
                <a:tc>
                  <a:txBody>
                    <a:bodyPr/>
                    <a:lstStyle/>
                    <a:p>
                      <a:pPr algn="l">
                        <a:defRPr b="0" sz="2400"/>
                      </a:pPr>
                      <a:r>
                        <a:t>Bivirkninger som førte til avslutning</a:t>
                      </a:r>
                    </a:p>
                    <a:p>
                      <a:pPr algn="l">
                        <a:defRPr b="0" sz="2400"/>
                      </a:pPr>
                      <a:r>
                        <a:t>    Diare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2 (2.1)
0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16 (17.2)
12 (12.9)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495808">
                <a:tc>
                  <a:txBody>
                    <a:bodyPr/>
                    <a:lstStyle/>
                    <a:p>
                      <a:pPr algn="l">
                        <a:defRPr b="0" sz="1800"/>
                      </a:pPr>
                      <a:r>
                        <a:rPr sz="2400"/>
                        <a:t>Fatale bivirkninger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0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E7E6E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0</a:t>
                      </a:r>
                    </a:p>
                  </a:txBody>
                  <a:tcPr marL="85344" marR="85344" marT="85344" marB="85344" anchor="ctr" anchorCtr="0" horzOverflow="overflow">
                    <a:lnL w="127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E7E6E6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90" name="TextBox 3"/>
          <p:cNvSpPr txBox="1"/>
          <p:nvPr/>
        </p:nvSpPr>
        <p:spPr>
          <a:xfrm>
            <a:off x="1339641" y="5391596"/>
            <a:ext cx="9457542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Hyppigste bivirkninger (De fleste av mild til moderat alvorlighetsgrad)</a:t>
            </a:r>
          </a:p>
          <a:p>
            <a:pPr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Diare      – 80.6% trofinetide, 19.1% placebo</a:t>
            </a:r>
          </a:p>
          <a:p>
            <a:pPr>
              <a:defRPr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Oppkast  – 26.9% trofinetide, 9.6% placebo</a:t>
            </a:r>
          </a:p>
        </p:txBody>
      </p:sp>
      <p:sp>
        <p:nvSpPr>
          <p:cNvPr id="191" name="TextBox 4"/>
          <p:cNvSpPr txBox="1"/>
          <p:nvPr/>
        </p:nvSpPr>
        <p:spPr>
          <a:xfrm>
            <a:off x="8781782" y="6438036"/>
            <a:ext cx="3156155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pPr/>
            <a:r>
              <a:t>Neul, et al., Nat Med. 2023 (6):1468-1475.</a:t>
            </a:r>
          </a:p>
        </p:txBody>
      </p:sp>
      <p:sp>
        <p:nvSpPr>
          <p:cNvPr id="192" name="Plassholder for lysbildenummer 5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1"/>
          <p:cNvSpPr txBox="1"/>
          <p:nvPr>
            <p:ph type="title"/>
          </p:nvPr>
        </p:nvSpPr>
        <p:spPr>
          <a:xfrm>
            <a:off x="414778" y="0"/>
            <a:ext cx="11425289" cy="1325563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Trofinetide er den første medisinen som er godkjent av FDA for Rett-syndrom</a:t>
            </a:r>
          </a:p>
        </p:txBody>
      </p:sp>
      <p:sp>
        <p:nvSpPr>
          <p:cNvPr id="195" name="Content Placeholder 6"/>
          <p:cNvSpPr txBox="1"/>
          <p:nvPr>
            <p:ph type="body" idx="1"/>
          </p:nvPr>
        </p:nvSpPr>
        <p:spPr>
          <a:xfrm>
            <a:off x="414778" y="1512916"/>
            <a:ext cx="11555550" cy="534508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Trofinetide er et oralt legemiddel som tas to ganger daglig med eller uten mat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Væske med jordbærsmak (200 mg/ml) for oral bruk eller via PEG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Hvis dosen er glemt, må man ikke doble neste dose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Hvis oppkast oppstår etter en dose, ikke gjenta dosen; vente til neste planlagte dose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Hvis barnet har en gastro-jejunal (GJ) sonde, gi gjennom gastrostomiporten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Oppbevares i kjøleskap før og etter åpning; kastes 14 dager etter åpning av flasken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De vanligste bivirkningene er diaré (82 %) og oppkast (29 %)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Hvis bivirkningene vedvarer, ta en pause, reduser eller stopp medisinen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Skal ikke brukes av personer med moderat eller alvorlig nyresykdom.</a:t>
            </a:r>
          </a:p>
          <a:p>
            <a:pPr>
              <a:lnSpc>
                <a:spcPct val="88000"/>
              </a:lnSpc>
              <a:buClr>
                <a:srgbClr val="3E0050"/>
              </a:buClr>
              <a:defRPr sz="2300"/>
            </a:pPr>
            <a:r>
              <a:t>Diskuter alltd eventuelle problemer med legen</a:t>
            </a:r>
          </a:p>
        </p:txBody>
      </p:sp>
      <p:sp>
        <p:nvSpPr>
          <p:cNvPr id="196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1"/>
          <p:cNvSpPr txBox="1"/>
          <p:nvPr>
            <p:ph type="title"/>
          </p:nvPr>
        </p:nvSpPr>
        <p:spPr>
          <a:xfrm>
            <a:off x="415076" y="-1"/>
            <a:ext cx="11672118" cy="1103470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Vurdering av nye behandlingsmuligheter</a:t>
            </a:r>
          </a:p>
        </p:txBody>
      </p:sp>
      <p:grpSp>
        <p:nvGrpSpPr>
          <p:cNvPr id="202" name="Group 4"/>
          <p:cNvGrpSpPr/>
          <p:nvPr/>
        </p:nvGrpSpPr>
        <p:grpSpPr>
          <a:xfrm>
            <a:off x="6947793" y="1531107"/>
            <a:ext cx="5130583" cy="1420439"/>
            <a:chOff x="0" y="0"/>
            <a:chExt cx="5130582" cy="1420437"/>
          </a:xfrm>
        </p:grpSpPr>
        <p:sp>
          <p:nvSpPr>
            <p:cNvPr id="199" name="Rectangle 5"/>
            <p:cNvSpPr/>
            <p:nvPr/>
          </p:nvSpPr>
          <p:spPr>
            <a:xfrm>
              <a:off x="-1" y="-1"/>
              <a:ext cx="5130584" cy="1420439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200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92021" y="150521"/>
              <a:ext cx="1356661" cy="5025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" name="Picture 7" descr="Picture 7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903" y="678536"/>
              <a:ext cx="4980123" cy="5320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0" name="Group 8"/>
          <p:cNvGrpSpPr/>
          <p:nvPr/>
        </p:nvGrpSpPr>
        <p:grpSpPr>
          <a:xfrm>
            <a:off x="6956611" y="3674345"/>
            <a:ext cx="5130583" cy="1325564"/>
            <a:chOff x="0" y="0"/>
            <a:chExt cx="5130582" cy="1325562"/>
          </a:xfrm>
        </p:grpSpPr>
        <p:sp>
          <p:nvSpPr>
            <p:cNvPr id="203" name="Rectangle 9"/>
            <p:cNvSpPr/>
            <p:nvPr/>
          </p:nvSpPr>
          <p:spPr>
            <a:xfrm>
              <a:off x="-1" y="0"/>
              <a:ext cx="5130584" cy="1325563"/>
            </a:xfrm>
            <a:prstGeom prst="rect">
              <a:avLst/>
            </a:prstGeom>
            <a:solidFill>
              <a:srgbClr val="FFFF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204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01228" y="21993"/>
              <a:ext cx="2357719" cy="7981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Picture 11" descr="Picture 11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0" b="0"/>
            <a:stretch>
              <a:fillRect/>
            </a:stretch>
          </p:blipFill>
          <p:spPr>
            <a:xfrm>
              <a:off x="23904" y="827565"/>
              <a:ext cx="5065140" cy="2109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09" name="Group 12"/>
            <p:cNvGrpSpPr/>
            <p:nvPr/>
          </p:nvGrpSpPr>
          <p:grpSpPr>
            <a:xfrm>
              <a:off x="1329822" y="1063677"/>
              <a:ext cx="2296489" cy="214998"/>
              <a:chOff x="0" y="0"/>
              <a:chExt cx="2296488" cy="214997"/>
            </a:xfrm>
          </p:grpSpPr>
          <p:pic>
            <p:nvPicPr>
              <p:cNvPr id="206" name="Picture 13" descr="Picture 13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528271" y="27557"/>
                <a:ext cx="768218" cy="1874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7" name="Picture 14" descr="Picture 14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262199" y="0"/>
                <a:ext cx="1242169" cy="2094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8" name="Picture 15" descr="Picture 15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0" y="22059"/>
                <a:ext cx="244968" cy="1712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13" name="Group 16"/>
          <p:cNvGrpSpPr/>
          <p:nvPr/>
        </p:nvGrpSpPr>
        <p:grpSpPr>
          <a:xfrm>
            <a:off x="519605" y="1374903"/>
            <a:ext cx="5698315" cy="937003"/>
            <a:chOff x="0" y="0"/>
            <a:chExt cx="5698313" cy="937001"/>
          </a:xfrm>
        </p:grpSpPr>
        <p:pic>
          <p:nvPicPr>
            <p:cNvPr id="211" name="Picture 17" descr="Picture 17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5698314" cy="6643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2" name="Picture 18" descr="Picture 18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44359" y="617801"/>
              <a:ext cx="3089761" cy="319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14" name="Content Placeholder 7" descr="Content Placeholder 7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482135" y="2662160"/>
            <a:ext cx="5864613" cy="7602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25" descr="Picture 25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82135" y="5127090"/>
            <a:ext cx="5541667" cy="1070890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TextBox 27"/>
          <p:cNvSpPr txBox="1"/>
          <p:nvPr/>
        </p:nvSpPr>
        <p:spPr>
          <a:xfrm>
            <a:off x="351508" y="6170076"/>
            <a:ext cx="6006333" cy="438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https://www.anavex.com/post/long-term-clinical-study-demonstrates-disease-modifying-effects-of-anavex-2-73-blarcamesine-for-rs</a:t>
            </a:r>
          </a:p>
        </p:txBody>
      </p:sp>
      <p:sp>
        <p:nvSpPr>
          <p:cNvPr id="217" name="TextBox 34"/>
          <p:cNvSpPr txBox="1"/>
          <p:nvPr/>
        </p:nvSpPr>
        <p:spPr>
          <a:xfrm>
            <a:off x="351508" y="4716688"/>
            <a:ext cx="6016966" cy="43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https://www.anavex.com/post/anavex-life-sciences-announces-completion-of-anavex-2-73-blarcamesine-excellence</a:t>
            </a:r>
          </a:p>
        </p:txBody>
      </p:sp>
      <p:pic>
        <p:nvPicPr>
          <p:cNvPr id="218" name="Picture 41" descr="Picture 41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532520" y="3680131"/>
            <a:ext cx="5491283" cy="1016343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extBox 43"/>
          <p:cNvSpPr txBox="1"/>
          <p:nvPr/>
        </p:nvSpPr>
        <p:spPr>
          <a:xfrm>
            <a:off x="351508" y="3422388"/>
            <a:ext cx="6016966" cy="438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https://www.anavex.com/post/anavex-2-73-blarcamesine-avatar-phase-3-trial-met-primary-and-secondary-efficacy-endpoints</a:t>
            </a:r>
          </a:p>
        </p:txBody>
      </p:sp>
      <p:sp>
        <p:nvSpPr>
          <p:cNvPr id="220" name="TextBox 45"/>
          <p:cNvSpPr txBox="1"/>
          <p:nvPr/>
        </p:nvSpPr>
        <p:spPr>
          <a:xfrm>
            <a:off x="1277654" y="2259500"/>
            <a:ext cx="3720478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Kaufmann et al., Pharmacol Biochem Behav., 187:172796. </a:t>
            </a:r>
          </a:p>
        </p:txBody>
      </p:sp>
      <p:sp>
        <p:nvSpPr>
          <p:cNvPr id="221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1"/>
      <p:bldP build="whole" bldLvl="1" animBg="1" rev="0" advAuto="0" spid="210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1"/>
          <p:cNvSpPr txBox="1"/>
          <p:nvPr>
            <p:ph type="title"/>
          </p:nvPr>
        </p:nvSpPr>
        <p:spPr>
          <a:xfrm>
            <a:off x="838200" y="-163672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Amelia: Oppsummering</a:t>
            </a:r>
          </a:p>
        </p:txBody>
      </p:sp>
      <p:sp>
        <p:nvSpPr>
          <p:cNvPr id="224" name="Content Placeholder 6"/>
          <p:cNvSpPr txBox="1"/>
          <p:nvPr>
            <p:ph type="body" idx="1"/>
          </p:nvPr>
        </p:nvSpPr>
        <p:spPr>
          <a:xfrm>
            <a:off x="838200" y="1113270"/>
            <a:ext cx="10117975" cy="5608206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Amelia hadde forsinket pubertetsutviklingen, men begynte å menstruere ved 15 år</a:t>
            </a:r>
          </a:p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Vekt: 26,1 kg; Høyde 120 cm; Hodeomkrets: 48,5 cm</a:t>
            </a:r>
          </a:p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Fortsatte ortopediske problemer: Operasjon av venstre hofte og kne, brudd i høyre legg; behandling for benskjørhet</a:t>
            </a:r>
          </a:p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Mistet evnen til å stå med støtte og bruke hendene; stiv, nedsatt bevegelighet (kontrakturer) av albuer, knær og ankler</a:t>
            </a:r>
          </a:p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Angst med ikke-epileptisk hendelser på video-EEG, behandlet med escitalopram</a:t>
            </a:r>
          </a:p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Fortsatt to generaliserte elipektiske anfall per uke</a:t>
            </a:r>
          </a:p>
          <a:p>
            <a:pPr marL="0" indent="0">
              <a:lnSpc>
                <a:spcPct val="100000"/>
              </a:lnSpc>
              <a:buSzTx/>
              <a:buNone/>
              <a:defRPr sz="2400">
                <a:latin typeface="Tahoma"/>
                <a:ea typeface="Tahoma"/>
                <a:cs typeface="Tahoma"/>
                <a:sym typeface="Tahoma"/>
              </a:defRPr>
            </a:pPr>
            <a:r>
              <a:t>Kommuniserer fortsatt svært effektivt med Tobii-hjelpemidlet</a:t>
            </a:r>
          </a:p>
        </p:txBody>
      </p:sp>
      <p:sp>
        <p:nvSpPr>
          <p:cNvPr id="225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1"/>
          <p:cNvSpPr txBox="1"/>
          <p:nvPr>
            <p:ph type="title"/>
          </p:nvPr>
        </p:nvSpPr>
        <p:spPr>
          <a:xfrm>
            <a:off x="838200" y="182879"/>
            <a:ext cx="10515600" cy="1125423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Viktige praktiske ting å ta med seg</a:t>
            </a:r>
          </a:p>
        </p:txBody>
      </p:sp>
      <p:sp>
        <p:nvSpPr>
          <p:cNvPr id="228" name="Content Placeholder 3"/>
          <p:cNvSpPr txBox="1"/>
          <p:nvPr>
            <p:ph type="body" idx="1"/>
          </p:nvPr>
        </p:nvSpPr>
        <p:spPr>
          <a:xfrm>
            <a:off x="509047" y="1529542"/>
            <a:ext cx="11228524" cy="50707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Rett-syndrom: En progressiv nevroutviklingsforstyrrelse</a:t>
            </a:r>
          </a:p>
          <a:p>
            <a:pPr>
              <a:lnSpc>
                <a:spcPct val="100000"/>
              </a:lnSpc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Avgjørende å underøke foreldrenes bekymringer fra begynnelsen av, inkludert om forsinket utvikling og effekten på veksten av hodeomkretsen</a:t>
            </a:r>
          </a:p>
          <a:p>
            <a:pPr>
              <a:lnSpc>
                <a:spcPct val="100000"/>
              </a:lnSpc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Viktig med tverrfaglighet for å undersøke spesifikke bekymringer etter hvert som de oppstår</a:t>
            </a:r>
          </a:p>
          <a:p>
            <a:pPr>
              <a:lnSpc>
                <a:spcPct val="100000"/>
              </a:lnSpc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Symptomatisk behandling er viktig</a:t>
            </a:r>
          </a:p>
          <a:p>
            <a:pPr>
              <a:lnSpc>
                <a:spcPct val="100000"/>
              </a:lnSpc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FDAs godkjenning av Trofinetide representerer den første spesifikke medikamentelle behandlingen av Rett-syndrom</a:t>
            </a:r>
          </a:p>
          <a:p>
            <a:pPr>
              <a:lnSpc>
                <a:spcPct val="100000"/>
              </a:lnSpc>
              <a:defRPr sz="25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Flere nye behandlinger er på vei, inkludert bBlarcamesine og MECP2-generstatning</a:t>
            </a:r>
          </a:p>
        </p:txBody>
      </p:sp>
      <p:sp>
        <p:nvSpPr>
          <p:cNvPr id="229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/>
          <p:nvPr>
            <p:ph type="title"/>
          </p:nvPr>
        </p:nvSpPr>
        <p:spPr>
          <a:xfrm>
            <a:off x="831850" y="1709738"/>
            <a:ext cx="10515600" cy="2032704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Takk for oppmerksomheten!</a:t>
            </a:r>
          </a:p>
        </p:txBody>
      </p:sp>
      <p:sp>
        <p:nvSpPr>
          <p:cNvPr id="232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itle 1"/>
          <p:cNvSpPr txBox="1"/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pPr algn="ctr">
              <a:defRPr b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Spørsmål???</a:t>
            </a:r>
            <a:br/>
            <a:br/>
            <a:r>
              <a:t>Diskusjon/Kommentarer</a:t>
            </a:r>
          </a:p>
        </p:txBody>
      </p:sp>
      <p:sp>
        <p:nvSpPr>
          <p:cNvPr id="235" name="Plassholder for lysbildenummer 2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