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A"/>
          </a:solidFill>
        </a:fill>
      </a:tcStyle>
    </a:wholeTbl>
    <a:band2H>
      <a:tcTxStyle b="def" i="def"/>
      <a:tcStyle>
        <a:tcBdr/>
        <a:fill>
          <a:solidFill>
            <a:srgbClr val="E6E7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CF0F6"/>
          </a:solidFill>
        </a:fill>
      </a:tcStyle>
    </a:wholeTbl>
    <a:band2H>
      <a:tcTxStyle b="def" i="def"/>
      <a:tcStyle>
        <a:tcBdr/>
        <a:fill>
          <a:solidFill>
            <a:srgbClr val="F6F7F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E8D7"/>
          </a:solidFill>
        </a:fill>
      </a:tcStyle>
    </a:wholeTbl>
    <a:band2H>
      <a:tcTxStyle b="def" i="def"/>
      <a:tcStyle>
        <a:tcBdr/>
        <a:fill>
          <a:solidFill>
            <a:srgbClr val="FDF4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chemeClr val="accent1"/>
        </a:fontRef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D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chemeClr val="accent1"/>
        </a:fontRef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A"/>
          </a:solidFill>
        </a:fill>
      </a:tcStyle>
    </a:wholeTbl>
    <a:band2H>
      <a:tcTxStyle b="def" i="def"/>
      <a:tcStyle>
        <a:tcBdr/>
        <a:fill>
          <a:solidFill>
            <a:srgbClr val="E6E7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firstCol>
    <a:lastRow>
      <a:tcTxStyle b="on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3" name="Shape 12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0" name="Shape 2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Tidlig pubertet? https://pubmed.ncbi.nlm.nih.gov/23035069/</a:t>
            </a:r>
          </a:p>
          <a:p>
            <a:pPr/>
            <a:r>
              <a:t>Utvikles hos 2/3 av jentene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4" name="Shape 26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Tidlig pubertet? https://pubmed.ncbi.nlm.nih.gov/23035069/</a:t>
            </a:r>
          </a:p>
          <a:p>
            <a:pPr/>
            <a:r>
              <a:t>Utvikles hos 2/3 av jentene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6"/>
          <p:cNvSpPr/>
          <p:nvPr/>
        </p:nvSpPr>
        <p:spPr>
          <a:xfrm>
            <a:off x="0" y="6311153"/>
            <a:ext cx="12192000" cy="546848"/>
          </a:xfrm>
          <a:prstGeom prst="rect">
            <a:avLst/>
          </a:prstGeom>
          <a:solidFill>
            <a:srgbClr val="0033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" name="Bilde 7" descr="Bild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54880" y="6442805"/>
            <a:ext cx="1464710" cy="316378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Brødtekst nivå én…"/>
          <p:cNvSpPr txBox="1"/>
          <p:nvPr>
            <p:ph type="body" sz="quarter" idx="1" hasCustomPrompt="1"/>
          </p:nvPr>
        </p:nvSpPr>
        <p:spPr>
          <a:xfrm>
            <a:off x="449103" y="6443505"/>
            <a:ext cx="8952072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590550" indent="-133350">
              <a:buFontTx/>
              <a:defRPr sz="1400">
                <a:solidFill>
                  <a:srgbClr val="FFFFFF"/>
                </a:solidFill>
              </a:defRPr>
            </a:lvl2pPr>
            <a:lvl3pPr marL="1074419" indent="-160019">
              <a:buFontTx/>
              <a:defRPr sz="1400">
                <a:solidFill>
                  <a:srgbClr val="FFFFFF"/>
                </a:solidFill>
              </a:defRPr>
            </a:lvl3pPr>
            <a:lvl4pPr marL="1549400" indent="-177800">
              <a:buFontTx/>
              <a:defRPr sz="1400">
                <a:solidFill>
                  <a:srgbClr val="FFFFFF"/>
                </a:solidFill>
              </a:defRPr>
            </a:lvl4pPr>
            <a:lvl5pPr marL="2006600" indent="-177800">
              <a:buFontTx/>
              <a:defRPr sz="1400">
                <a:solidFill>
                  <a:srgbClr val="FFFFFF"/>
                </a:solidFill>
              </a:defRPr>
            </a:lvl5pPr>
          </a:lstStyle>
          <a:p>
            <a:pPr/>
            <a:r>
              <a:t>Klikk her for å legge til klinikk/seksjon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" name="Titteltekst"/>
          <p:cNvSpPr txBox="1"/>
          <p:nvPr>
            <p:ph type="title"/>
          </p:nvPr>
        </p:nvSpPr>
        <p:spPr>
          <a:xfrm>
            <a:off x="684268" y="2973665"/>
            <a:ext cx="4832213" cy="1165198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pic>
        <p:nvPicPr>
          <p:cNvPr id="17" name="Bilde 7" descr="Bilde 7"/>
          <p:cNvPicPr>
            <a:picLocks noChangeAspect="1"/>
          </p:cNvPicPr>
          <p:nvPr/>
        </p:nvPicPr>
        <p:blipFill>
          <a:blip r:embed="rId3">
            <a:extLst/>
          </a:blip>
          <a:srcRect l="4520" t="10304" r="5071" b="13885"/>
          <a:stretch>
            <a:fillRect/>
          </a:stretch>
        </p:blipFill>
        <p:spPr>
          <a:xfrm>
            <a:off x="5606716" y="2104013"/>
            <a:ext cx="6489902" cy="2731167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teltekst"/>
          <p:cNvSpPr txBox="1"/>
          <p:nvPr>
            <p:ph type="title"/>
          </p:nvPr>
        </p:nvSpPr>
        <p:spPr>
          <a:xfrm>
            <a:off x="437072" y="756308"/>
            <a:ext cx="11363864" cy="43481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3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sp>
        <p:nvSpPr>
          <p:cNvPr id="26" name="Brødtekst nivå én…"/>
          <p:cNvSpPr txBox="1"/>
          <p:nvPr>
            <p:ph type="body" sz="quarter" idx="1" hasCustomPrompt="1"/>
          </p:nvPr>
        </p:nvSpPr>
        <p:spPr>
          <a:xfrm>
            <a:off x="437072" y="396308"/>
            <a:ext cx="6537609" cy="25941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2000">
                <a:solidFill>
                  <a:schemeClr val="accent2"/>
                </a:solidFill>
              </a:defRPr>
            </a:lvl1pPr>
            <a:lvl2pPr marL="647700" indent="-190500">
              <a:buFontTx/>
              <a:defRPr sz="2000">
                <a:solidFill>
                  <a:schemeClr val="accent2"/>
                </a:solidFill>
              </a:defRPr>
            </a:lvl2pPr>
            <a:lvl3pPr marL="1143000" indent="-228600">
              <a:buFontTx/>
              <a:defRPr sz="2000">
                <a:solidFill>
                  <a:schemeClr val="accent2"/>
                </a:solidFill>
              </a:defRPr>
            </a:lvl3pPr>
            <a:lvl4pPr marL="1625600" indent="-254000">
              <a:buFontTx/>
              <a:defRPr sz="2000">
                <a:solidFill>
                  <a:schemeClr val="accent2"/>
                </a:solidFill>
              </a:defRPr>
            </a:lvl4pPr>
            <a:lvl5pPr marL="2082800" indent="-254000">
              <a:buFontTx/>
              <a:defRPr sz="2000">
                <a:solidFill>
                  <a:schemeClr val="accent2"/>
                </a:solidFill>
              </a:defRPr>
            </a:lvl5pPr>
          </a:lstStyle>
          <a:p>
            <a:pPr/>
            <a:r>
              <a:t>Klikk for å legge til støttetittel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7" name="Plassholder for tekst 4"/>
          <p:cNvSpPr/>
          <p:nvPr>
            <p:ph type="body" sz="quarter" idx="21" hasCustomPrompt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Klikk her for å legge til klinikk/seksjon</a:t>
            </a:r>
          </a:p>
        </p:txBody>
      </p:sp>
      <p:sp>
        <p:nvSpPr>
          <p:cNvPr id="28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rødtekst nivå én…"/>
          <p:cNvSpPr txBox="1"/>
          <p:nvPr>
            <p:ph type="body" sz="half" idx="1" hasCustomPrompt="1"/>
          </p:nvPr>
        </p:nvSpPr>
        <p:spPr>
          <a:xfrm>
            <a:off x="6215314" y="1606216"/>
            <a:ext cx="5585622" cy="451077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>
              <a:defRPr sz="2000">
                <a:solidFill>
                  <a:srgbClr val="000000"/>
                </a:solidFill>
              </a:defRPr>
            </a:lvl1pPr>
            <a:lvl2pPr marL="711200" indent="-254000">
              <a:defRPr sz="2000">
                <a:solidFill>
                  <a:srgbClr val="000000"/>
                </a:solidFill>
              </a:defRPr>
            </a:lvl2pPr>
            <a:lvl3pPr marL="1200150" indent="-285750">
              <a:defRPr sz="2000">
                <a:solidFill>
                  <a:srgbClr val="000000"/>
                </a:solidFill>
              </a:defRPr>
            </a:lvl3pPr>
            <a:lvl4pPr marL="1698171" indent="-326571">
              <a:defRPr sz="2000">
                <a:solidFill>
                  <a:srgbClr val="000000"/>
                </a:solidFill>
              </a:defRPr>
            </a:lvl4pPr>
            <a:lvl5pPr marL="2244436" indent="-415636"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Legg til 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6" name="Titteltekst"/>
          <p:cNvSpPr txBox="1"/>
          <p:nvPr>
            <p:ph type="title"/>
          </p:nvPr>
        </p:nvSpPr>
        <p:spPr>
          <a:xfrm>
            <a:off x="437072" y="756308"/>
            <a:ext cx="11363864" cy="43481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3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sp>
        <p:nvSpPr>
          <p:cNvPr id="37" name="Plassholder for tekst 4"/>
          <p:cNvSpPr/>
          <p:nvPr>
            <p:ph type="body" sz="quarter" idx="21" hasCustomPrompt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Klikk her for å legge til klinikk/seksjon</a:t>
            </a:r>
          </a:p>
        </p:txBody>
      </p:sp>
      <p:sp>
        <p:nvSpPr>
          <p:cNvPr id="38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Brødtekst nivå én…"/>
          <p:cNvSpPr txBox="1"/>
          <p:nvPr>
            <p:ph type="body" sz="half" idx="1" hasCustomPrompt="1"/>
          </p:nvPr>
        </p:nvSpPr>
        <p:spPr>
          <a:xfrm>
            <a:off x="7236993" y="0"/>
            <a:ext cx="4955007" cy="6304549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>
              <a:defRPr sz="2000">
                <a:solidFill>
                  <a:srgbClr val="000000"/>
                </a:solidFill>
              </a:defRPr>
            </a:lvl1pPr>
            <a:lvl2pPr marL="711200" indent="-254000">
              <a:defRPr sz="2000">
                <a:solidFill>
                  <a:srgbClr val="000000"/>
                </a:solidFill>
              </a:defRPr>
            </a:lvl2pPr>
            <a:lvl3pPr marL="1200150" indent="-285750">
              <a:defRPr sz="2000">
                <a:solidFill>
                  <a:srgbClr val="000000"/>
                </a:solidFill>
              </a:defRPr>
            </a:lvl3pPr>
            <a:lvl4pPr marL="1698171" indent="-326571">
              <a:defRPr sz="2000">
                <a:solidFill>
                  <a:srgbClr val="000000"/>
                </a:solidFill>
              </a:defRPr>
            </a:lvl4pPr>
            <a:lvl5pPr marL="2244436" indent="-415636"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Legg til bilde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6" name="Titteltekst"/>
          <p:cNvSpPr txBox="1"/>
          <p:nvPr>
            <p:ph type="title"/>
          </p:nvPr>
        </p:nvSpPr>
        <p:spPr>
          <a:xfrm>
            <a:off x="437072" y="756308"/>
            <a:ext cx="6595386" cy="43481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3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sp>
        <p:nvSpPr>
          <p:cNvPr id="47" name="Plassholder for tekst 4"/>
          <p:cNvSpPr/>
          <p:nvPr>
            <p:ph type="body" sz="quarter" idx="21" hasCustomPrompt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Klikk her for å legge til klinikk/seksjon</a:t>
            </a:r>
          </a:p>
        </p:txBody>
      </p:sp>
      <p:sp>
        <p:nvSpPr>
          <p:cNvPr id="48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nhold og bilde fast 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5"/>
          <p:cNvSpPr/>
          <p:nvPr>
            <p:ph type="pic" sz="half" idx="21"/>
          </p:nvPr>
        </p:nvSpPr>
        <p:spPr>
          <a:xfrm>
            <a:off x="7236993" y="0"/>
            <a:ext cx="4955007" cy="6310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6" name="Brødtekst nivå én…"/>
          <p:cNvSpPr txBox="1"/>
          <p:nvPr>
            <p:ph type="body" sz="half" idx="1" hasCustomPrompt="1"/>
          </p:nvPr>
        </p:nvSpPr>
        <p:spPr>
          <a:xfrm>
            <a:off x="437072" y="1606216"/>
            <a:ext cx="6655545" cy="451077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>
              <a:defRPr sz="2000">
                <a:solidFill>
                  <a:srgbClr val="000000"/>
                </a:solidFill>
              </a:defRPr>
            </a:lvl1pPr>
            <a:lvl2pPr marL="711200" indent="-254000">
              <a:defRPr sz="2000">
                <a:solidFill>
                  <a:srgbClr val="000000"/>
                </a:solidFill>
              </a:defRPr>
            </a:lvl2pPr>
            <a:lvl3pPr marL="1200150" indent="-285750">
              <a:defRPr sz="2000">
                <a:solidFill>
                  <a:srgbClr val="000000"/>
                </a:solidFill>
              </a:defRPr>
            </a:lvl3pPr>
            <a:lvl4pPr marL="1698171" indent="-326571">
              <a:defRPr sz="2000">
                <a:solidFill>
                  <a:srgbClr val="000000"/>
                </a:solidFill>
              </a:defRPr>
            </a:lvl4pPr>
            <a:lvl5pPr marL="2244436" indent="-415636"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Legg til 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7" name="Titteltekst"/>
          <p:cNvSpPr txBox="1"/>
          <p:nvPr>
            <p:ph type="title"/>
          </p:nvPr>
        </p:nvSpPr>
        <p:spPr>
          <a:xfrm>
            <a:off x="437072" y="756308"/>
            <a:ext cx="6595386" cy="43481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3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sp>
        <p:nvSpPr>
          <p:cNvPr id="58" name="Plassholder for tekst 4"/>
          <p:cNvSpPr/>
          <p:nvPr>
            <p:ph type="body" sz="quarter" idx="22" hasCustomPrompt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Klikk her for å legge til klinikk/seksjon</a:t>
            </a:r>
          </a:p>
        </p:txBody>
      </p:sp>
      <p:sp>
        <p:nvSpPr>
          <p:cNvPr id="59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nhold to kolonner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Brødtekst nivå én…"/>
          <p:cNvSpPr txBox="1"/>
          <p:nvPr>
            <p:ph type="body" sz="half" idx="1" hasCustomPrompt="1"/>
          </p:nvPr>
        </p:nvSpPr>
        <p:spPr>
          <a:xfrm>
            <a:off x="7236993" y="1606216"/>
            <a:ext cx="4955007" cy="47103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>
              <a:defRPr sz="2000">
                <a:solidFill>
                  <a:srgbClr val="000000"/>
                </a:solidFill>
              </a:defRPr>
            </a:lvl1pPr>
            <a:lvl2pPr marL="711200" indent="-254000">
              <a:defRPr sz="2000">
                <a:solidFill>
                  <a:srgbClr val="000000"/>
                </a:solidFill>
              </a:defRPr>
            </a:lvl2pPr>
            <a:lvl3pPr marL="1200150" indent="-285750">
              <a:defRPr sz="2000">
                <a:solidFill>
                  <a:srgbClr val="000000"/>
                </a:solidFill>
              </a:defRPr>
            </a:lvl3pPr>
            <a:lvl4pPr marL="1698171" indent="-326571">
              <a:defRPr sz="2000">
                <a:solidFill>
                  <a:srgbClr val="000000"/>
                </a:solidFill>
              </a:defRPr>
            </a:lvl4pPr>
            <a:lvl5pPr marL="2244436" indent="-415636"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Legg til bilde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7" name="Titteltekst"/>
          <p:cNvSpPr txBox="1"/>
          <p:nvPr>
            <p:ph type="title"/>
          </p:nvPr>
        </p:nvSpPr>
        <p:spPr>
          <a:xfrm>
            <a:off x="437072" y="756308"/>
            <a:ext cx="11363864" cy="43481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3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sp>
        <p:nvSpPr>
          <p:cNvPr id="68" name="Plassholder for tekst 4"/>
          <p:cNvSpPr/>
          <p:nvPr>
            <p:ph type="body" sz="quarter" idx="21" hasCustomPrompt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Klikk her for å legge til klinikk/seksjon</a:t>
            </a:r>
          </a:p>
        </p:txBody>
      </p:sp>
      <p:sp>
        <p:nvSpPr>
          <p:cNvPr id="69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ellom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Brødtekst nivå én…"/>
          <p:cNvSpPr txBox="1"/>
          <p:nvPr>
            <p:ph type="body" sz="quarter" idx="1" hasCustomPrompt="1"/>
          </p:nvPr>
        </p:nvSpPr>
        <p:spPr>
          <a:xfrm>
            <a:off x="684267" y="2405582"/>
            <a:ext cx="6537609" cy="360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2000">
                <a:solidFill>
                  <a:schemeClr val="accent2"/>
                </a:solidFill>
              </a:defRPr>
            </a:lvl1pPr>
            <a:lvl2pPr marL="647700" indent="-190500">
              <a:buFontTx/>
              <a:defRPr sz="2000">
                <a:solidFill>
                  <a:schemeClr val="accent2"/>
                </a:solidFill>
              </a:defRPr>
            </a:lvl2pPr>
            <a:lvl3pPr marL="1143000" indent="-228600">
              <a:buFontTx/>
              <a:defRPr sz="2000">
                <a:solidFill>
                  <a:schemeClr val="accent2"/>
                </a:solidFill>
              </a:defRPr>
            </a:lvl3pPr>
            <a:lvl4pPr marL="1625600" indent="-254000">
              <a:buFontTx/>
              <a:defRPr sz="2000">
                <a:solidFill>
                  <a:schemeClr val="accent2"/>
                </a:solidFill>
              </a:defRPr>
            </a:lvl4pPr>
            <a:lvl5pPr marL="2082800" indent="-254000">
              <a:buFontTx/>
              <a:defRPr sz="2000">
                <a:solidFill>
                  <a:schemeClr val="accent2"/>
                </a:solidFill>
              </a:defRPr>
            </a:lvl5pPr>
          </a:lstStyle>
          <a:p>
            <a:pPr/>
            <a:r>
              <a:t>Klikk for å legge til støttetittel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7" name="Titteltekst"/>
          <p:cNvSpPr txBox="1"/>
          <p:nvPr>
            <p:ph type="title"/>
          </p:nvPr>
        </p:nvSpPr>
        <p:spPr>
          <a:xfrm>
            <a:off x="684267" y="2973665"/>
            <a:ext cx="6537609" cy="1165198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pic>
        <p:nvPicPr>
          <p:cNvPr id="78" name="Bilde 1" descr="Bild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86700" y="1995738"/>
            <a:ext cx="4305300" cy="4305301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Plassholder for tekst 4"/>
          <p:cNvSpPr/>
          <p:nvPr>
            <p:ph type="body" sz="quarter" idx="21" hasCustomPrompt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Klikk her for å legge til klinikk/seksjon</a:t>
            </a:r>
          </a:p>
        </p:txBody>
      </p:sp>
      <p:sp>
        <p:nvSpPr>
          <p:cNvPr id="80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ellomside blå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rødtekst nivå én…"/>
          <p:cNvSpPr txBox="1"/>
          <p:nvPr>
            <p:ph type="body" sz="quarter" idx="1" hasCustomPrompt="1"/>
          </p:nvPr>
        </p:nvSpPr>
        <p:spPr>
          <a:xfrm>
            <a:off x="684267" y="2405582"/>
            <a:ext cx="6537609" cy="360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2000">
                <a:solidFill>
                  <a:schemeClr val="accent2"/>
                </a:solidFill>
              </a:defRPr>
            </a:lvl1pPr>
            <a:lvl2pPr marL="647700" indent="-190500">
              <a:buFontTx/>
              <a:defRPr sz="2000">
                <a:solidFill>
                  <a:schemeClr val="accent2"/>
                </a:solidFill>
              </a:defRPr>
            </a:lvl2pPr>
            <a:lvl3pPr marL="1143000" indent="-228600">
              <a:buFontTx/>
              <a:defRPr sz="2000">
                <a:solidFill>
                  <a:schemeClr val="accent2"/>
                </a:solidFill>
              </a:defRPr>
            </a:lvl3pPr>
            <a:lvl4pPr marL="1625600" indent="-254000">
              <a:buFontTx/>
              <a:defRPr sz="2000">
                <a:solidFill>
                  <a:schemeClr val="accent2"/>
                </a:solidFill>
              </a:defRPr>
            </a:lvl4pPr>
            <a:lvl5pPr marL="2082800" indent="-254000">
              <a:buFontTx/>
              <a:defRPr sz="2000">
                <a:solidFill>
                  <a:schemeClr val="accent2"/>
                </a:solidFill>
              </a:defRPr>
            </a:lvl5pPr>
          </a:lstStyle>
          <a:p>
            <a:pPr/>
            <a:r>
              <a:t>Klikk for å legge til støttetittel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8" name="Titteltekst"/>
          <p:cNvSpPr txBox="1"/>
          <p:nvPr>
            <p:ph type="title"/>
          </p:nvPr>
        </p:nvSpPr>
        <p:spPr>
          <a:xfrm>
            <a:off x="684267" y="2973665"/>
            <a:ext cx="6537609" cy="1165198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Titteltekst</a:t>
            </a:r>
          </a:p>
        </p:txBody>
      </p:sp>
      <p:pic>
        <p:nvPicPr>
          <p:cNvPr id="89" name="Bilde 1" descr="Bild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86700" y="1986213"/>
            <a:ext cx="4305300" cy="4305301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Plassholder for tekst 4"/>
          <p:cNvSpPr/>
          <p:nvPr>
            <p:ph type="body" sz="quarter" idx="21" hasCustomPrompt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Klikk her for å legge til klinikk/seksjon</a:t>
            </a:r>
          </a:p>
        </p:txBody>
      </p:sp>
      <p:sp>
        <p:nvSpPr>
          <p:cNvPr id="91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Bilde 5" descr="Bild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7363" y="2527423"/>
            <a:ext cx="6367893" cy="1470983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Brødtekst nivå én…"/>
          <p:cNvSpPr txBox="1"/>
          <p:nvPr>
            <p:ph type="body" sz="quarter" idx="1" hasCustomPrompt="1"/>
          </p:nvPr>
        </p:nvSpPr>
        <p:spPr>
          <a:xfrm>
            <a:off x="449103" y="6443505"/>
            <a:ext cx="8952072" cy="28114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590550" indent="-133350">
              <a:buFontTx/>
              <a:defRPr sz="1400">
                <a:solidFill>
                  <a:srgbClr val="FFFFFF"/>
                </a:solidFill>
              </a:defRPr>
            </a:lvl2pPr>
            <a:lvl3pPr marL="1074419" indent="-160019">
              <a:buFontTx/>
              <a:defRPr sz="1400">
                <a:solidFill>
                  <a:srgbClr val="FFFFFF"/>
                </a:solidFill>
              </a:defRPr>
            </a:lvl3pPr>
            <a:lvl4pPr marL="1549400" indent="-177800">
              <a:buFontTx/>
              <a:defRPr sz="1400">
                <a:solidFill>
                  <a:srgbClr val="FFFFFF"/>
                </a:solidFill>
              </a:defRPr>
            </a:lvl4pPr>
            <a:lvl5pPr marL="2006600" indent="-177800">
              <a:buFontTx/>
              <a:defRPr sz="1400">
                <a:solidFill>
                  <a:srgbClr val="FFFFFF"/>
                </a:solidFill>
              </a:defRPr>
            </a:lvl5pPr>
          </a:lstStyle>
          <a:p>
            <a:pPr/>
            <a:r>
              <a:t>Klikk her for å legge til klinikk/seksjon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0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Lysbilde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teltekst"/>
          <p:cNvSpPr txBox="1"/>
          <p:nvPr>
            <p:ph type="title"/>
          </p:nvPr>
        </p:nvSpPr>
        <p:spPr>
          <a:xfrm>
            <a:off x="609600" y="727430"/>
            <a:ext cx="10972800" cy="8617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/>
          <a:p>
            <a:pPr/>
            <a:r>
              <a:t>Titteltekst</a:t>
            </a:r>
          </a:p>
        </p:txBody>
      </p:sp>
      <p:sp>
        <p:nvSpPr>
          <p:cNvPr id="115" name="Brødtekst nivå én…"/>
          <p:cNvSpPr txBox="1"/>
          <p:nvPr>
            <p:ph type="body" idx="1"/>
          </p:nvPr>
        </p:nvSpPr>
        <p:spPr>
          <a:xfrm>
            <a:off x="609600" y="1731264"/>
            <a:ext cx="10972800" cy="393801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16" name="Lysbilde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6"/>
          <p:cNvSpPr/>
          <p:nvPr/>
        </p:nvSpPr>
        <p:spPr>
          <a:xfrm>
            <a:off x="0" y="6311153"/>
            <a:ext cx="12192000" cy="546848"/>
          </a:xfrm>
          <a:prstGeom prst="rect">
            <a:avLst/>
          </a:prstGeom>
          <a:solidFill>
            <a:srgbClr val="0033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" name="Bilde 7" descr="Bild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54880" y="6442805"/>
            <a:ext cx="1464710" cy="31637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teltekst"/>
          <p:cNvSpPr txBox="1"/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Titteltekst</a:t>
            </a:r>
          </a:p>
        </p:txBody>
      </p:sp>
      <p:sp>
        <p:nvSpPr>
          <p:cNvPr id="5" name="Brødtekst nivå én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6" name="Lysbildenummer"/>
          <p:cNvSpPr txBox="1"/>
          <p:nvPr>
            <p:ph type="sldNum" sz="quarter" idx="2"/>
          </p:nvPr>
        </p:nvSpPr>
        <p:spPr>
          <a:xfrm>
            <a:off x="0" y="0"/>
            <a:ext cx="220003" cy="33308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frambu.no/tema/endring-i-tjenester-og-ytelser-ved-fylte-18-ar/" TargetMode="External"/><Relationship Id="rId4" Type="http://schemas.openxmlformats.org/officeDocument/2006/relationships/hyperlink" Target="https://www.helsenorge.no/4a58ba/globalassets/skjema/fullmakt/hn-skjema-fullmakt.pdf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Undertittel 2"/>
          <p:cNvSpPr txBox="1"/>
          <p:nvPr>
            <p:ph type="body" sz="quarter" idx="1"/>
          </p:nvPr>
        </p:nvSpPr>
        <p:spPr>
          <a:xfrm>
            <a:off x="684266" y="2405582"/>
            <a:ext cx="4832215" cy="36000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/>
            <a:r>
              <a:t>Fagseminar NFRS 21.10.23</a:t>
            </a:r>
          </a:p>
        </p:txBody>
      </p:sp>
      <p:sp>
        <p:nvSpPr>
          <p:cNvPr id="126" name="Tittel 3"/>
          <p:cNvSpPr txBox="1"/>
          <p:nvPr>
            <p:ph type="title"/>
          </p:nvPr>
        </p:nvSpPr>
        <p:spPr>
          <a:xfrm>
            <a:off x="684268" y="2973665"/>
            <a:ext cx="4832213" cy="1165198"/>
          </a:xfrm>
          <a:prstGeom prst="rect">
            <a:avLst/>
          </a:prstGeom>
        </p:spPr>
        <p:txBody>
          <a:bodyPr/>
          <a:lstStyle/>
          <a:p>
            <a:pPr defTabSz="841247">
              <a:defRPr sz="4048"/>
            </a:pPr>
            <a:r>
              <a:t>Fra barn til voksen</a:t>
            </a:r>
            <a:br/>
            <a:r>
              <a:rPr i="1" sz="1840"/>
              <a:t>Hva bør man ha søkelys på?</a:t>
            </a:r>
            <a:br>
              <a:rPr i="1" sz="1840"/>
            </a:br>
          </a:p>
        </p:txBody>
      </p:sp>
      <p:sp>
        <p:nvSpPr>
          <p:cNvPr id="127" name="Plassholder for innhold 4"/>
          <p:cNvSpPr txBox="1"/>
          <p:nvPr/>
        </p:nvSpPr>
        <p:spPr>
          <a:xfrm>
            <a:off x="729986" y="4715293"/>
            <a:ext cx="4740775" cy="354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365760">
              <a:lnSpc>
                <a:spcPct val="90000"/>
              </a:lnSpc>
              <a:spcBef>
                <a:spcPts val="400"/>
              </a:spcBef>
              <a:defRPr sz="800"/>
            </a:pPr>
            <a:r>
              <a:t>Overlege Anne Lise Høyland, HABU, St.Olavs hospital. </a:t>
            </a:r>
          </a:p>
          <a:p>
            <a:pPr defTabSz="365760">
              <a:lnSpc>
                <a:spcPct val="90000"/>
              </a:lnSpc>
              <a:spcBef>
                <a:spcPts val="400"/>
              </a:spcBef>
              <a:defRPr sz="800"/>
            </a:pPr>
            <a:r>
              <a:t>Overlege Mari Wold Henriksen, HAVO, Vestre Viken HF</a:t>
            </a:r>
          </a:p>
        </p:txBody>
      </p:sp>
      <p:pic>
        <p:nvPicPr>
          <p:cNvPr id="128" name="Bilde 5" descr="Bild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tel 1"/>
          <p:cNvSpPr txBox="1"/>
          <p:nvPr>
            <p:ph type="title"/>
          </p:nvPr>
        </p:nvSpPr>
        <p:spPr>
          <a:xfrm>
            <a:off x="437071" y="756308"/>
            <a:ext cx="11363866" cy="43481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Disposisjon</a:t>
            </a:r>
          </a:p>
        </p:txBody>
      </p:sp>
      <p:sp>
        <p:nvSpPr>
          <p:cNvPr id="131" name="Undertittel 2"/>
          <p:cNvSpPr txBox="1"/>
          <p:nvPr>
            <p:ph type="body" sz="quarter" idx="1"/>
          </p:nvPr>
        </p:nvSpPr>
        <p:spPr>
          <a:xfrm>
            <a:off x="437072" y="396308"/>
            <a:ext cx="6537608" cy="259414"/>
          </a:xfrm>
          <a:prstGeom prst="rect">
            <a:avLst/>
          </a:prstGeom>
        </p:spPr>
        <p:txBody>
          <a:bodyPr/>
          <a:lstStyle/>
          <a:p>
            <a:pPr defTabSz="630936">
              <a:spcBef>
                <a:spcPts val="600"/>
              </a:spcBef>
              <a:defRPr sz="1380"/>
            </a:pPr>
          </a:p>
        </p:txBody>
      </p:sp>
      <p:sp>
        <p:nvSpPr>
          <p:cNvPr id="132" name="Plassholder for innhold 3"/>
          <p:cNvSpPr txBox="1"/>
          <p:nvPr/>
        </p:nvSpPr>
        <p:spPr>
          <a:xfrm>
            <a:off x="482791" y="1606215"/>
            <a:ext cx="11272426" cy="4516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0000"/>
                </a:solidFill>
              </a:defRPr>
            </a:pPr>
            <a:r>
              <a:t>Hva endrer seg?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0000"/>
                </a:solidFill>
              </a:defRPr>
            </a:pPr>
            <a:r>
              <a:t>Forberede overgang i helsevesenet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0000"/>
                </a:solidFill>
              </a:defRPr>
            </a:pPr>
            <a:r>
              <a:t>4 nivåer helsehjelp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0000"/>
                </a:solidFill>
              </a:defRPr>
            </a:pPr>
            <a:r>
              <a:t>Hva skjer med kroppen i ungdomsårene?</a:t>
            </a:r>
          </a:p>
        </p:txBody>
      </p:sp>
      <p:sp>
        <p:nvSpPr>
          <p:cNvPr id="133" name="Plassholder for tekst 4"/>
          <p:cNvSpPr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4" name="Bilde 5" descr="Bild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uppe 3"/>
          <p:cNvGrpSpPr/>
          <p:nvPr/>
        </p:nvGrpSpPr>
        <p:grpSpPr>
          <a:xfrm>
            <a:off x="2582541" y="72398"/>
            <a:ext cx="7158868" cy="6097358"/>
            <a:chOff x="0" y="0"/>
            <a:chExt cx="7158866" cy="6097356"/>
          </a:xfrm>
        </p:grpSpPr>
        <p:grpSp>
          <p:nvGrpSpPr>
            <p:cNvPr id="138" name="Frihåndsform 7"/>
            <p:cNvGrpSpPr/>
            <p:nvPr/>
          </p:nvGrpSpPr>
          <p:grpSpPr>
            <a:xfrm>
              <a:off x="2690932" y="2285085"/>
              <a:ext cx="1728406" cy="1526582"/>
              <a:chOff x="0" y="0"/>
              <a:chExt cx="1728405" cy="1526581"/>
            </a:xfrm>
          </p:grpSpPr>
          <p:sp>
            <p:nvSpPr>
              <p:cNvPr id="136" name="Oval"/>
              <p:cNvSpPr/>
              <p:nvPr/>
            </p:nvSpPr>
            <p:spPr>
              <a:xfrm>
                <a:off x="0" y="59918"/>
                <a:ext cx="1728406" cy="1406746"/>
              </a:xfrm>
              <a:prstGeom prst="ellipse">
                <a:avLst/>
              </a:prstGeom>
              <a:solidFill>
                <a:srgbClr val="DDEBFC"/>
              </a:solidFill>
              <a:ln w="19050" cap="flat">
                <a:solidFill>
                  <a:srgbClr val="4D8AD7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700"/>
                  </a:spcBef>
                  <a:defRPr b="1" sz="2000">
                    <a:ln w="9525" cap="flat">
                      <a:solidFill>
                        <a:srgbClr val="0F4993"/>
                      </a:solidFill>
                      <a:prstDash val="solid"/>
                      <a:round/>
                    </a:ln>
                    <a:solidFill>
                      <a:srgbClr val="0F4993"/>
                    </a:solidFill>
                  </a:defRPr>
                </a:pPr>
              </a:p>
            </p:txBody>
          </p:sp>
          <p:sp>
            <p:nvSpPr>
              <p:cNvPr id="137" name="Barn…"/>
              <p:cNvSpPr txBox="1"/>
              <p:nvPr/>
            </p:nvSpPr>
            <p:spPr>
              <a:xfrm>
                <a:off x="9525" y="0"/>
                <a:ext cx="1709356" cy="15265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57648" tIns="257648" rIns="257648" bIns="257648" numCol="1" anchor="ctr">
                <a:sp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800"/>
                  </a:spcBef>
                  <a:defRPr b="1" sz="2000">
                    <a:ln w="9525" cap="flat">
                      <a:solidFill>
                        <a:srgbClr val="0F4993"/>
                      </a:solidFill>
                      <a:prstDash val="solid"/>
                      <a:round/>
                    </a:ln>
                    <a:solidFill>
                      <a:srgbClr val="0F4993"/>
                    </a:solidFill>
                  </a:defRPr>
                </a:pPr>
                <a:r>
                  <a:t>Barn</a:t>
                </a:r>
              </a:p>
              <a:p>
                <a:pPr algn="ctr" defTabSz="1066800">
                  <a:lnSpc>
                    <a:spcPct val="90000"/>
                  </a:lnSpc>
                  <a:spcBef>
                    <a:spcPts val="700"/>
                  </a:spcBef>
                  <a:defRPr b="1" sz="2000">
                    <a:ln w="9525" cap="flat">
                      <a:solidFill>
                        <a:srgbClr val="0F4993"/>
                      </a:solidFill>
                      <a:prstDash val="solid"/>
                      <a:round/>
                    </a:ln>
                    <a:solidFill>
                      <a:srgbClr val="0F4993"/>
                    </a:solidFill>
                  </a:defRPr>
                </a:pPr>
              </a:p>
              <a:p>
                <a:pPr algn="ctr" defTabSz="1066800">
                  <a:lnSpc>
                    <a:spcPct val="90000"/>
                  </a:lnSpc>
                  <a:spcBef>
                    <a:spcPts val="800"/>
                  </a:spcBef>
                  <a:defRPr b="1" sz="2000">
                    <a:ln w="9525" cap="flat">
                      <a:solidFill>
                        <a:srgbClr val="0F4993"/>
                      </a:solidFill>
                      <a:prstDash val="solid"/>
                      <a:round/>
                    </a:ln>
                    <a:solidFill>
                      <a:srgbClr val="0F4993"/>
                    </a:solidFill>
                  </a:defRPr>
                </a:pPr>
                <a:r>
                  <a:t>Voksen</a:t>
                </a:r>
              </a:p>
            </p:txBody>
          </p:sp>
        </p:grpSp>
        <p:sp>
          <p:nvSpPr>
            <p:cNvPr id="139" name="Frihåndsform 8"/>
            <p:cNvSpPr/>
            <p:nvPr/>
          </p:nvSpPr>
          <p:spPr>
            <a:xfrm rot="16200000">
              <a:off x="3423988" y="1799026"/>
              <a:ext cx="262275" cy="64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320"/>
                  </a:moveTo>
                  <a:lnTo>
                    <a:pt x="10800" y="4320"/>
                  </a:ln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10800" y="17280"/>
                  </a:lnTo>
                  <a:lnTo>
                    <a:pt x="0" y="17280"/>
                  </a:lnTo>
                  <a:lnTo>
                    <a:pt x="0" y="4320"/>
                  </a:lnTo>
                  <a:close/>
                </a:path>
              </a:pathLst>
            </a:custGeom>
            <a:solidFill>
              <a:srgbClr val="B2C9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ts val="700"/>
                </a:spcBef>
                <a:defRPr sz="1900"/>
              </a:pPr>
            </a:p>
          </p:txBody>
        </p:sp>
        <p:grpSp>
          <p:nvGrpSpPr>
            <p:cNvPr id="142" name="Frihåndsform 9"/>
            <p:cNvGrpSpPr/>
            <p:nvPr/>
          </p:nvGrpSpPr>
          <p:grpSpPr>
            <a:xfrm>
              <a:off x="2391884" y="0"/>
              <a:ext cx="2326520" cy="1893549"/>
              <a:chOff x="0" y="0"/>
              <a:chExt cx="2326519" cy="1893548"/>
            </a:xfrm>
          </p:grpSpPr>
          <p:sp>
            <p:nvSpPr>
              <p:cNvPr id="140" name="Oval"/>
              <p:cNvSpPr/>
              <p:nvPr/>
            </p:nvSpPr>
            <p:spPr>
              <a:xfrm>
                <a:off x="-1" y="-1"/>
                <a:ext cx="2326521" cy="1893550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rgbClr val="4D8AD7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</p:txBody>
          </p:sp>
          <p:sp>
            <p:nvSpPr>
              <p:cNvPr id="141" name="Skole…"/>
              <p:cNvSpPr txBox="1"/>
              <p:nvPr/>
            </p:nvSpPr>
            <p:spPr>
              <a:xfrm>
                <a:off x="9524" y="133364"/>
                <a:ext cx="2307471" cy="16268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28639" tIns="328639" rIns="328639" bIns="328639" numCol="1" anchor="ctr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Skole 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 Dagtilbud</a:t>
                </a:r>
              </a:p>
            </p:txBody>
          </p:sp>
        </p:grpSp>
        <p:sp>
          <p:nvSpPr>
            <p:cNvPr id="143" name="Frihåndsform 10"/>
            <p:cNvSpPr/>
            <p:nvPr/>
          </p:nvSpPr>
          <p:spPr>
            <a:xfrm rot="19883492">
              <a:off x="4429078" y="2276538"/>
              <a:ext cx="322246" cy="52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320"/>
                  </a:moveTo>
                  <a:lnTo>
                    <a:pt x="10800" y="4320"/>
                  </a:ln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10800" y="17280"/>
                  </a:lnTo>
                  <a:lnTo>
                    <a:pt x="0" y="17280"/>
                  </a:lnTo>
                  <a:lnTo>
                    <a:pt x="0" y="4320"/>
                  </a:lnTo>
                  <a:close/>
                </a:path>
              </a:pathLst>
            </a:custGeom>
            <a:solidFill>
              <a:srgbClr val="B2C9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ts val="700"/>
                </a:spcBef>
                <a:defRPr sz="1900"/>
              </a:pPr>
            </a:p>
          </p:txBody>
        </p:sp>
        <p:grpSp>
          <p:nvGrpSpPr>
            <p:cNvPr id="146" name="Frihåndsform 11"/>
            <p:cNvGrpSpPr/>
            <p:nvPr/>
          </p:nvGrpSpPr>
          <p:grpSpPr>
            <a:xfrm>
              <a:off x="4832346" y="1030508"/>
              <a:ext cx="2326521" cy="1893550"/>
              <a:chOff x="0" y="0"/>
              <a:chExt cx="2326519" cy="1893548"/>
            </a:xfrm>
          </p:grpSpPr>
          <p:sp>
            <p:nvSpPr>
              <p:cNvPr id="144" name="Oval"/>
              <p:cNvSpPr/>
              <p:nvPr/>
            </p:nvSpPr>
            <p:spPr>
              <a:xfrm>
                <a:off x="-1" y="-1"/>
                <a:ext cx="2326521" cy="1893550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rgbClr val="4D8AD7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</p:txBody>
          </p:sp>
          <p:sp>
            <p:nvSpPr>
              <p:cNvPr id="145" name="Foreldrehjem…"/>
              <p:cNvSpPr txBox="1"/>
              <p:nvPr/>
            </p:nvSpPr>
            <p:spPr>
              <a:xfrm>
                <a:off x="9524" y="133364"/>
                <a:ext cx="2307471" cy="16268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28639" tIns="328639" rIns="328639" bIns="328639" numCol="1" anchor="ctr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Foreldrehjem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Egen bolig</a:t>
                </a:r>
              </a:p>
            </p:txBody>
          </p:sp>
        </p:grpSp>
        <p:sp>
          <p:nvSpPr>
            <p:cNvPr id="147" name="Frihåndsform 12"/>
            <p:cNvSpPr/>
            <p:nvPr/>
          </p:nvSpPr>
          <p:spPr>
            <a:xfrm rot="1660367">
              <a:off x="4379802" y="3293950"/>
              <a:ext cx="322246" cy="52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320"/>
                  </a:moveTo>
                  <a:lnTo>
                    <a:pt x="10800" y="4320"/>
                  </a:ln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10800" y="17280"/>
                  </a:lnTo>
                  <a:lnTo>
                    <a:pt x="0" y="17280"/>
                  </a:lnTo>
                  <a:lnTo>
                    <a:pt x="0" y="4320"/>
                  </a:lnTo>
                  <a:close/>
                </a:path>
              </a:pathLst>
            </a:custGeom>
            <a:solidFill>
              <a:srgbClr val="B2C9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ts val="700"/>
                </a:spcBef>
                <a:defRPr sz="1900"/>
              </a:pPr>
            </a:p>
          </p:txBody>
        </p:sp>
        <p:grpSp>
          <p:nvGrpSpPr>
            <p:cNvPr id="150" name="Frihåndsform 13"/>
            <p:cNvGrpSpPr/>
            <p:nvPr/>
          </p:nvGrpSpPr>
          <p:grpSpPr>
            <a:xfrm>
              <a:off x="2391875" y="4202601"/>
              <a:ext cx="2326520" cy="1894756"/>
              <a:chOff x="0" y="0"/>
              <a:chExt cx="2326519" cy="1894755"/>
            </a:xfrm>
          </p:grpSpPr>
          <p:sp>
            <p:nvSpPr>
              <p:cNvPr id="148" name="Oval"/>
              <p:cNvSpPr/>
              <p:nvPr/>
            </p:nvSpPr>
            <p:spPr>
              <a:xfrm>
                <a:off x="0" y="603"/>
                <a:ext cx="2326520" cy="1893550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rgbClr val="4D8AD7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</p:txBody>
          </p:sp>
          <p:sp>
            <p:nvSpPr>
              <p:cNvPr id="149" name="Endrede rettigheter"/>
              <p:cNvSpPr txBox="1"/>
              <p:nvPr/>
            </p:nvSpPr>
            <p:spPr>
              <a:xfrm>
                <a:off x="9524" y="0"/>
                <a:ext cx="2307471" cy="1894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28639" tIns="328639" rIns="328639" bIns="328639" numCol="1" anchor="ctr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Endrede rettigheter</a:t>
                </a:r>
              </a:p>
            </p:txBody>
          </p:sp>
        </p:grpSp>
        <p:sp>
          <p:nvSpPr>
            <p:cNvPr id="151" name="Frihåndsform 14"/>
            <p:cNvSpPr/>
            <p:nvPr/>
          </p:nvSpPr>
          <p:spPr>
            <a:xfrm rot="19798958">
              <a:off x="2339365" y="3292490"/>
              <a:ext cx="322248" cy="52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7280"/>
                  </a:moveTo>
                  <a:lnTo>
                    <a:pt x="10800" y="1728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10800" y="0"/>
                  </a:lnTo>
                  <a:lnTo>
                    <a:pt x="10800" y="4320"/>
                  </a:lnTo>
                  <a:lnTo>
                    <a:pt x="21600" y="4320"/>
                  </a:lnTo>
                  <a:lnTo>
                    <a:pt x="21600" y="17280"/>
                  </a:lnTo>
                  <a:close/>
                </a:path>
              </a:pathLst>
            </a:custGeom>
            <a:solidFill>
              <a:srgbClr val="B2C9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ts val="700"/>
                </a:spcBef>
                <a:defRPr sz="1900"/>
              </a:pPr>
            </a:p>
          </p:txBody>
        </p:sp>
        <p:grpSp>
          <p:nvGrpSpPr>
            <p:cNvPr id="154" name="Frihåndsform 15"/>
            <p:cNvGrpSpPr/>
            <p:nvPr/>
          </p:nvGrpSpPr>
          <p:grpSpPr>
            <a:xfrm>
              <a:off x="0" y="3084949"/>
              <a:ext cx="2326520" cy="2162691"/>
              <a:chOff x="0" y="0"/>
              <a:chExt cx="2326519" cy="2162690"/>
            </a:xfrm>
          </p:grpSpPr>
          <p:sp>
            <p:nvSpPr>
              <p:cNvPr id="152" name="Oval"/>
              <p:cNvSpPr/>
              <p:nvPr/>
            </p:nvSpPr>
            <p:spPr>
              <a:xfrm>
                <a:off x="0" y="134571"/>
                <a:ext cx="2326520" cy="1893549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rgbClr val="4D8AD7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</p:txBody>
          </p:sp>
          <p:sp>
            <p:nvSpPr>
              <p:cNvPr id="153" name="Barne-habilitering…"/>
              <p:cNvSpPr txBox="1"/>
              <p:nvPr/>
            </p:nvSpPr>
            <p:spPr>
              <a:xfrm>
                <a:off x="9524" y="0"/>
                <a:ext cx="2307471" cy="21626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28639" tIns="328639" rIns="328639" bIns="328639" numCol="1" anchor="ctr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Barne-habilitering 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 Voksen-habilitering</a:t>
                </a:r>
              </a:p>
            </p:txBody>
          </p:sp>
        </p:grpSp>
        <p:sp>
          <p:nvSpPr>
            <p:cNvPr id="155" name="Frihåndsform 16"/>
            <p:cNvSpPr/>
            <p:nvPr/>
          </p:nvSpPr>
          <p:spPr>
            <a:xfrm rot="1605707">
              <a:off x="2347603" y="2278900"/>
              <a:ext cx="322247" cy="521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7280"/>
                  </a:moveTo>
                  <a:lnTo>
                    <a:pt x="10800" y="1728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10800" y="0"/>
                  </a:lnTo>
                  <a:lnTo>
                    <a:pt x="10800" y="4320"/>
                  </a:lnTo>
                  <a:lnTo>
                    <a:pt x="21600" y="4320"/>
                  </a:lnTo>
                  <a:lnTo>
                    <a:pt x="21600" y="17280"/>
                  </a:lnTo>
                  <a:close/>
                </a:path>
              </a:pathLst>
            </a:custGeom>
            <a:solidFill>
              <a:srgbClr val="B2C9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ts val="700"/>
                </a:spcBef>
                <a:defRPr sz="1900"/>
              </a:pPr>
            </a:p>
          </p:txBody>
        </p:sp>
        <p:grpSp>
          <p:nvGrpSpPr>
            <p:cNvPr id="158" name="Frihåndsform 17"/>
            <p:cNvGrpSpPr/>
            <p:nvPr/>
          </p:nvGrpSpPr>
          <p:grpSpPr>
            <a:xfrm>
              <a:off x="0" y="1076775"/>
              <a:ext cx="2326520" cy="1894756"/>
              <a:chOff x="0" y="0"/>
              <a:chExt cx="2326519" cy="1894755"/>
            </a:xfrm>
          </p:grpSpPr>
          <p:sp>
            <p:nvSpPr>
              <p:cNvPr id="156" name="Oval"/>
              <p:cNvSpPr/>
              <p:nvPr/>
            </p:nvSpPr>
            <p:spPr>
              <a:xfrm>
                <a:off x="0" y="603"/>
                <a:ext cx="2326520" cy="1893550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rgbClr val="4D8AD7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</p:txBody>
          </p:sp>
          <p:sp>
            <p:nvSpPr>
              <p:cNvPr id="157" name="Barneavdeling…"/>
              <p:cNvSpPr txBox="1"/>
              <p:nvPr/>
            </p:nvSpPr>
            <p:spPr>
              <a:xfrm>
                <a:off x="9524" y="0"/>
                <a:ext cx="2307471" cy="1894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28639" tIns="328639" rIns="328639" bIns="328639" numCol="1" anchor="ctr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Barneavdeling 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Voksen-avdelinger</a:t>
                </a:r>
              </a:p>
            </p:txBody>
          </p:sp>
        </p:grpSp>
        <p:sp>
          <p:nvSpPr>
            <p:cNvPr id="159" name="Pil ned 1"/>
            <p:cNvSpPr/>
            <p:nvPr/>
          </p:nvSpPr>
          <p:spPr>
            <a:xfrm>
              <a:off x="3474909" y="816169"/>
              <a:ext cx="160469" cy="261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965"/>
                  </a:moveTo>
                  <a:lnTo>
                    <a:pt x="5400" y="14965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4965"/>
                  </a:lnTo>
                  <a:lnTo>
                    <a:pt x="21600" y="14965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99C2F5"/>
            </a:solidFill>
            <a:ln w="12700" cap="flat">
              <a:solidFill>
                <a:srgbClr val="99C2F5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0" name="Pil ned 2"/>
            <p:cNvSpPr/>
            <p:nvPr/>
          </p:nvSpPr>
          <p:spPr>
            <a:xfrm>
              <a:off x="1101840" y="4072600"/>
              <a:ext cx="160469" cy="261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965"/>
                  </a:moveTo>
                  <a:lnTo>
                    <a:pt x="5400" y="14965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4965"/>
                  </a:lnTo>
                  <a:lnTo>
                    <a:pt x="21600" y="14965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99C2F5"/>
            </a:solidFill>
            <a:ln w="12700" cap="flat">
              <a:solidFill>
                <a:srgbClr val="99C2F5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1" name="Pil mot venstre og opp 5"/>
            <p:cNvSpPr/>
            <p:nvPr/>
          </p:nvSpPr>
          <p:spPr>
            <a:xfrm rot="13509899">
              <a:off x="1035085" y="1807581"/>
              <a:ext cx="413615" cy="401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6200"/>
                  </a:moveTo>
                  <a:lnTo>
                    <a:pt x="5238" y="10800"/>
                  </a:lnTo>
                  <a:lnTo>
                    <a:pt x="5238" y="13500"/>
                  </a:lnTo>
                  <a:lnTo>
                    <a:pt x="13744" y="13500"/>
                  </a:lnTo>
                  <a:lnTo>
                    <a:pt x="13744" y="5400"/>
                  </a:lnTo>
                  <a:lnTo>
                    <a:pt x="11125" y="5400"/>
                  </a:lnTo>
                  <a:lnTo>
                    <a:pt x="16362" y="0"/>
                  </a:lnTo>
                  <a:lnTo>
                    <a:pt x="21600" y="5400"/>
                  </a:lnTo>
                  <a:lnTo>
                    <a:pt x="18981" y="5400"/>
                  </a:lnTo>
                  <a:lnTo>
                    <a:pt x="18981" y="18900"/>
                  </a:lnTo>
                  <a:lnTo>
                    <a:pt x="5238" y="18900"/>
                  </a:lnTo>
                  <a:lnTo>
                    <a:pt x="5238" y="21600"/>
                  </a:lnTo>
                  <a:close/>
                </a:path>
              </a:pathLst>
            </a:custGeom>
            <a:solidFill>
              <a:srgbClr val="99C2F5"/>
            </a:solidFill>
            <a:ln w="12700" cap="flat">
              <a:solidFill>
                <a:srgbClr val="99C2F5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2" name="Pil ned 18"/>
            <p:cNvSpPr/>
            <p:nvPr/>
          </p:nvSpPr>
          <p:spPr>
            <a:xfrm>
              <a:off x="3474900" y="2910372"/>
              <a:ext cx="160451" cy="261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965"/>
                  </a:moveTo>
                  <a:lnTo>
                    <a:pt x="5400" y="14965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4965"/>
                  </a:lnTo>
                  <a:lnTo>
                    <a:pt x="21600" y="14965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166EDC"/>
            </a:solidFill>
            <a:ln w="12700" cap="flat">
              <a:solidFill>
                <a:srgbClr val="166EDC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165" name="Frihåndsform 19"/>
            <p:cNvGrpSpPr/>
            <p:nvPr/>
          </p:nvGrpSpPr>
          <p:grpSpPr>
            <a:xfrm>
              <a:off x="4832346" y="3080383"/>
              <a:ext cx="2326521" cy="2162692"/>
              <a:chOff x="0" y="0"/>
              <a:chExt cx="2326519" cy="2162690"/>
            </a:xfrm>
          </p:grpSpPr>
          <p:sp>
            <p:nvSpPr>
              <p:cNvPr id="163" name="Oval"/>
              <p:cNvSpPr/>
              <p:nvPr/>
            </p:nvSpPr>
            <p:spPr>
              <a:xfrm>
                <a:off x="0" y="134571"/>
                <a:ext cx="2326520" cy="1893549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rgbClr val="4D8AD7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</p:txBody>
          </p:sp>
          <p:sp>
            <p:nvSpPr>
              <p:cNvPr id="164" name="Kommune avd barn…"/>
              <p:cNvSpPr txBox="1"/>
              <p:nvPr/>
            </p:nvSpPr>
            <p:spPr>
              <a:xfrm>
                <a:off x="9524" y="0"/>
                <a:ext cx="2307471" cy="21626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28639" tIns="328639" rIns="328639" bIns="328639" numCol="1" anchor="ctr">
                <a:sp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Kommune avd barn </a:t>
                </a: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</a:p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</a:pPr>
                <a:r>
                  <a:t> Kommune avd voksne</a:t>
                </a:r>
              </a:p>
            </p:txBody>
          </p:sp>
        </p:grpSp>
        <p:sp>
          <p:nvSpPr>
            <p:cNvPr id="166" name="Pil ned 20"/>
            <p:cNvSpPr/>
            <p:nvPr/>
          </p:nvSpPr>
          <p:spPr>
            <a:xfrm>
              <a:off x="5915372" y="4031124"/>
              <a:ext cx="160469" cy="261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965"/>
                  </a:moveTo>
                  <a:lnTo>
                    <a:pt x="5400" y="14965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4965"/>
                  </a:lnTo>
                  <a:lnTo>
                    <a:pt x="21600" y="14965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99C2F5"/>
            </a:solidFill>
            <a:ln w="12700" cap="flat">
              <a:solidFill>
                <a:srgbClr val="99C2F5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7" name="Frihåndsform 21"/>
            <p:cNvSpPr/>
            <p:nvPr/>
          </p:nvSpPr>
          <p:spPr>
            <a:xfrm rot="5400000">
              <a:off x="3420117" y="3677272"/>
              <a:ext cx="262276" cy="64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320"/>
                  </a:moveTo>
                  <a:lnTo>
                    <a:pt x="10800" y="4320"/>
                  </a:ln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10800" y="17280"/>
                  </a:lnTo>
                  <a:lnTo>
                    <a:pt x="0" y="17280"/>
                  </a:lnTo>
                  <a:lnTo>
                    <a:pt x="0" y="4320"/>
                  </a:lnTo>
                  <a:close/>
                </a:path>
              </a:pathLst>
            </a:custGeom>
            <a:solidFill>
              <a:srgbClr val="B2C9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ts val="700"/>
                </a:spcBef>
                <a:defRPr sz="1900"/>
              </a:pPr>
            </a:p>
          </p:txBody>
        </p:sp>
        <p:sp>
          <p:nvSpPr>
            <p:cNvPr id="168" name="Pil ned 22"/>
            <p:cNvSpPr/>
            <p:nvPr/>
          </p:nvSpPr>
          <p:spPr>
            <a:xfrm>
              <a:off x="5915372" y="1846678"/>
              <a:ext cx="160469" cy="261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965"/>
                  </a:moveTo>
                  <a:lnTo>
                    <a:pt x="5400" y="14965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4965"/>
                  </a:lnTo>
                  <a:lnTo>
                    <a:pt x="21600" y="14965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99C2F5"/>
            </a:solidFill>
            <a:ln w="12700" cap="flat">
              <a:solidFill>
                <a:srgbClr val="99C2F5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170" name="Bilde 23" descr="Bilde 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ssholder for tekst 4"/>
          <p:cNvSpPr txBox="1"/>
          <p:nvPr>
            <p:ph type="body" sz="quarter" idx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/>
          <a:lstStyle/>
          <a:p>
            <a:pPr>
              <a:defRPr sz="1400">
                <a:solidFill>
                  <a:srgbClr val="FFFFFF"/>
                </a:solidFill>
              </a:defRPr>
            </a:pPr>
          </a:p>
        </p:txBody>
      </p:sp>
      <p:pic>
        <p:nvPicPr>
          <p:cNvPr id="173" name="Bilde 7" descr="Bilde 7"/>
          <p:cNvPicPr>
            <a:picLocks noChangeAspect="1"/>
          </p:cNvPicPr>
          <p:nvPr/>
        </p:nvPicPr>
        <p:blipFill>
          <a:blip r:embed="rId2">
            <a:extLst/>
          </a:blip>
          <a:srcRect l="0" t="14714" r="0" b="14650"/>
          <a:stretch>
            <a:fillRect/>
          </a:stretch>
        </p:blipFill>
        <p:spPr>
          <a:xfrm>
            <a:off x="6935302" y="2534194"/>
            <a:ext cx="5042673" cy="3561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Bilde 8" descr="Bilde 8"/>
          <p:cNvPicPr>
            <a:picLocks noChangeAspect="1"/>
          </p:cNvPicPr>
          <p:nvPr/>
        </p:nvPicPr>
        <p:blipFill>
          <a:blip r:embed="rId2">
            <a:extLst/>
          </a:blip>
          <a:srcRect l="0" t="14714" r="0" b="14650"/>
          <a:stretch>
            <a:fillRect/>
          </a:stretch>
        </p:blipFill>
        <p:spPr>
          <a:xfrm>
            <a:off x="1545709" y="2583751"/>
            <a:ext cx="5042673" cy="3561806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Rektangel 9"/>
          <p:cNvSpPr/>
          <p:nvPr/>
        </p:nvSpPr>
        <p:spPr>
          <a:xfrm>
            <a:off x="2281991" y="4625909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6" name="Rektangel 10"/>
          <p:cNvSpPr/>
          <p:nvPr/>
        </p:nvSpPr>
        <p:spPr>
          <a:xfrm>
            <a:off x="8102248" y="3630615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7" name="Rektangel 11"/>
          <p:cNvSpPr/>
          <p:nvPr/>
        </p:nvSpPr>
        <p:spPr>
          <a:xfrm>
            <a:off x="7884945" y="3630615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8" name="Rektangel 12"/>
          <p:cNvSpPr/>
          <p:nvPr/>
        </p:nvSpPr>
        <p:spPr>
          <a:xfrm>
            <a:off x="7680293" y="3622764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9" name="Rektangel 13"/>
          <p:cNvSpPr/>
          <p:nvPr/>
        </p:nvSpPr>
        <p:spPr>
          <a:xfrm>
            <a:off x="2488615" y="4630263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0" name="Rektangel 14"/>
          <p:cNvSpPr/>
          <p:nvPr/>
        </p:nvSpPr>
        <p:spPr>
          <a:xfrm>
            <a:off x="2695239" y="4625909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" name="Rektangel 15"/>
          <p:cNvSpPr/>
          <p:nvPr/>
        </p:nvSpPr>
        <p:spPr>
          <a:xfrm>
            <a:off x="7680293" y="3954607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2" name="Rektangel 16"/>
          <p:cNvSpPr/>
          <p:nvPr/>
        </p:nvSpPr>
        <p:spPr>
          <a:xfrm>
            <a:off x="10356478" y="4392409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3" name="Rektangel 17"/>
          <p:cNvSpPr/>
          <p:nvPr/>
        </p:nvSpPr>
        <p:spPr>
          <a:xfrm>
            <a:off x="10139866" y="4407227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4" name="Rektangel 18"/>
          <p:cNvSpPr/>
          <p:nvPr/>
        </p:nvSpPr>
        <p:spPr>
          <a:xfrm>
            <a:off x="7884945" y="4293975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5" name="Rektangel 19"/>
          <p:cNvSpPr/>
          <p:nvPr/>
        </p:nvSpPr>
        <p:spPr>
          <a:xfrm>
            <a:off x="8113749" y="4278312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6" name="Rektangel 20"/>
          <p:cNvSpPr/>
          <p:nvPr/>
        </p:nvSpPr>
        <p:spPr>
          <a:xfrm>
            <a:off x="8113749" y="4889863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7" name="Rektangel 21"/>
          <p:cNvSpPr/>
          <p:nvPr/>
        </p:nvSpPr>
        <p:spPr>
          <a:xfrm>
            <a:off x="7893653" y="4889863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8" name="Rektangel 22"/>
          <p:cNvSpPr/>
          <p:nvPr/>
        </p:nvSpPr>
        <p:spPr>
          <a:xfrm>
            <a:off x="7673555" y="4889863"/>
            <a:ext cx="130629" cy="21600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A69B5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91" name="Frihåndsform 24"/>
          <p:cNvGrpSpPr/>
          <p:nvPr/>
        </p:nvGrpSpPr>
        <p:grpSpPr>
          <a:xfrm>
            <a:off x="450555" y="272450"/>
            <a:ext cx="2087993" cy="2087993"/>
            <a:chOff x="0" y="0"/>
            <a:chExt cx="2087991" cy="2087991"/>
          </a:xfrm>
        </p:grpSpPr>
        <p:sp>
          <p:nvSpPr>
            <p:cNvPr id="189" name="Sirkel"/>
            <p:cNvSpPr/>
            <p:nvPr/>
          </p:nvSpPr>
          <p:spPr>
            <a:xfrm>
              <a:off x="-1" y="-1"/>
              <a:ext cx="2087993" cy="2087993"/>
            </a:xfrm>
            <a:prstGeom prst="ellipse">
              <a:avLst/>
            </a:prstGeom>
            <a:solidFill>
              <a:srgbClr val="FFFFFF"/>
            </a:solidFill>
            <a:ln w="19050" cap="flat">
              <a:solidFill>
                <a:srgbClr val="4D8AD7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</p:txBody>
        </p:sp>
        <p:sp>
          <p:nvSpPr>
            <p:cNvPr id="190" name="Barneavdeling…"/>
            <p:cNvSpPr txBox="1"/>
            <p:nvPr/>
          </p:nvSpPr>
          <p:spPr>
            <a:xfrm>
              <a:off x="9525" y="96617"/>
              <a:ext cx="2068941" cy="18947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28639" tIns="328639" rIns="328639" bIns="328639" numCol="1" anchor="ctr">
              <a:sp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Barneavdeling </a:t>
              </a: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Voksen-avdelinger</a:t>
              </a:r>
            </a:p>
          </p:txBody>
        </p:sp>
      </p:grpSp>
      <p:sp>
        <p:nvSpPr>
          <p:cNvPr id="192" name="Pil mot venstre og opp 25"/>
          <p:cNvSpPr/>
          <p:nvPr/>
        </p:nvSpPr>
        <p:spPr>
          <a:xfrm rot="13509899">
            <a:off x="1357545" y="1084743"/>
            <a:ext cx="360041" cy="360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0800"/>
                </a:lnTo>
                <a:lnTo>
                  <a:pt x="5400" y="13500"/>
                </a:lnTo>
                <a:lnTo>
                  <a:pt x="13500" y="13500"/>
                </a:lnTo>
                <a:lnTo>
                  <a:pt x="13500" y="5400"/>
                </a:lnTo>
                <a:lnTo>
                  <a:pt x="10800" y="5400"/>
                </a:lnTo>
                <a:lnTo>
                  <a:pt x="16200" y="0"/>
                </a:lnTo>
                <a:lnTo>
                  <a:pt x="21600" y="5400"/>
                </a:lnTo>
                <a:lnTo>
                  <a:pt x="18900" y="5400"/>
                </a:lnTo>
                <a:lnTo>
                  <a:pt x="18900" y="18900"/>
                </a:lnTo>
                <a:lnTo>
                  <a:pt x="5400" y="18900"/>
                </a:lnTo>
                <a:lnTo>
                  <a:pt x="5400" y="21600"/>
                </a:lnTo>
                <a:close/>
              </a:path>
            </a:pathLst>
          </a:custGeom>
          <a:solidFill>
            <a:srgbClr val="99C2F5"/>
          </a:solidFill>
          <a:ln w="12700">
            <a:solidFill>
              <a:srgbClr val="99C2F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3" name="Bilde 26" descr="Bilde 2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40798" y="1958039"/>
            <a:ext cx="908366" cy="14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Picture 4" descr="Picture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399216" y="1157196"/>
            <a:ext cx="1914526" cy="2390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0" grpId="3"/>
      <p:bldP build="whole" bldLvl="1" animBg="1" rev="0" advAuto="0" spid="179" grpId="2"/>
      <p:bldP build="whole" bldLvl="1" animBg="1" rev="0" advAuto="0" spid="181" grpId="11"/>
      <p:bldP build="whole" bldLvl="1" animBg="1" rev="0" advAuto="0" spid="185" grpId="8"/>
      <p:bldP build="whole" bldLvl="1" animBg="1" rev="0" advAuto="0" spid="188" grpId="12"/>
      <p:bldP build="whole" bldLvl="1" animBg="1" rev="0" advAuto="0" spid="182" grpId="10"/>
      <p:bldP build="whole" bldLvl="1" animBg="1" rev="0" advAuto="0" spid="178" grpId="4"/>
      <p:bldP build="whole" bldLvl="1" animBg="1" rev="0" advAuto="0" spid="186" grpId="14"/>
      <p:bldP build="whole" bldLvl="1" animBg="1" rev="0" advAuto="0" spid="175" grpId="1"/>
      <p:bldP build="whole" bldLvl="1" animBg="1" rev="0" advAuto="0" spid="187" grpId="13"/>
      <p:bldP build="whole" bldLvl="1" animBg="1" rev="0" advAuto="0" spid="184" grpId="7"/>
      <p:bldP build="whole" bldLvl="1" animBg="1" rev="0" advAuto="0" spid="183" grpId="9"/>
      <p:bldP build="whole" bldLvl="1" animBg="1" rev="0" advAuto="0" spid="177" grpId="5"/>
      <p:bldP build="whole" bldLvl="1" animBg="1" rev="0" advAuto="0" spid="176" grpId="6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Frihåndsform 7"/>
          <p:cNvGrpSpPr/>
          <p:nvPr/>
        </p:nvGrpSpPr>
        <p:grpSpPr>
          <a:xfrm>
            <a:off x="258105" y="204370"/>
            <a:ext cx="2087993" cy="2162691"/>
            <a:chOff x="0" y="0"/>
            <a:chExt cx="2087991" cy="2162690"/>
          </a:xfrm>
        </p:grpSpPr>
        <p:sp>
          <p:nvSpPr>
            <p:cNvPr id="197" name="Sirkel"/>
            <p:cNvSpPr/>
            <p:nvPr/>
          </p:nvSpPr>
          <p:spPr>
            <a:xfrm>
              <a:off x="0" y="37349"/>
              <a:ext cx="2087992" cy="2087993"/>
            </a:xfrm>
            <a:prstGeom prst="ellipse">
              <a:avLst/>
            </a:prstGeom>
            <a:solidFill>
              <a:srgbClr val="FFFFFF"/>
            </a:solidFill>
            <a:ln w="19050" cap="flat">
              <a:solidFill>
                <a:srgbClr val="4D8AD7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</p:txBody>
        </p:sp>
        <p:sp>
          <p:nvSpPr>
            <p:cNvPr id="198" name="Barne-habilitering…"/>
            <p:cNvSpPr txBox="1"/>
            <p:nvPr/>
          </p:nvSpPr>
          <p:spPr>
            <a:xfrm>
              <a:off x="9525" y="0"/>
              <a:ext cx="2068942" cy="2162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28639" tIns="328639" rIns="328639" bIns="328639" numCol="1" anchor="ctr">
              <a:sp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Barne-habilitering </a:t>
              </a: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 Voksen-habilitering</a:t>
              </a:r>
            </a:p>
          </p:txBody>
        </p:sp>
      </p:grpSp>
      <p:sp>
        <p:nvSpPr>
          <p:cNvPr id="200" name="Pil ned 8"/>
          <p:cNvSpPr/>
          <p:nvPr/>
        </p:nvSpPr>
        <p:spPr>
          <a:xfrm>
            <a:off x="1246979" y="1182400"/>
            <a:ext cx="144017" cy="288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99C2F5"/>
          </a:solidFill>
          <a:ln w="12700">
            <a:solidFill>
              <a:srgbClr val="99C2F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1" name="Bilde 9" descr="Bilde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ekstSylinder 1"/>
          <p:cNvSpPr txBox="1"/>
          <p:nvPr/>
        </p:nvSpPr>
        <p:spPr>
          <a:xfrm>
            <a:off x="3555273" y="1262742"/>
            <a:ext cx="8007534" cy="2377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</a:pPr>
            <a:r>
              <a:t>Overføring mellom 16 og 18 år</a:t>
            </a:r>
          </a:p>
          <a:p>
            <a:pPr marL="285750" indent="-285750">
              <a:buSzPct val="100000"/>
              <a:buFont typeface="Arial"/>
              <a:buChar char="•"/>
            </a:pPr>
          </a:p>
          <a:p>
            <a:pPr marL="285750" indent="-285750">
              <a:buSzPct val="100000"/>
              <a:buFont typeface="Arial"/>
              <a:buChar char="•"/>
            </a:pPr>
            <a:r>
              <a:t>Stor variasjon i tilbud og rutiner i ulike helseforetak, spesielt i HAVO</a:t>
            </a:r>
          </a:p>
          <a:p>
            <a:pPr lvl="1" marL="742950" indent="-285750">
              <a:buSzPct val="100000"/>
              <a:buFont typeface="Arial"/>
              <a:buChar char="•"/>
            </a:pPr>
            <a:r>
              <a:t>Ulike legeressurser (nevrologer, psykiatere, fysikalsk medisinere)</a:t>
            </a:r>
          </a:p>
          <a:p>
            <a:pPr lvl="1" marL="742950" indent="-285750">
              <a:buSzPct val="100000"/>
              <a:buFont typeface="Arial"/>
              <a:buChar char="•"/>
            </a:pPr>
            <a:r>
              <a:t>Ulik dekning av andre fagpersoner (vernepleiere, sykepleiere, fysio, ergo, sosionom, KEF…)</a:t>
            </a:r>
          </a:p>
          <a:p>
            <a:pPr lvl="1" marL="742950" indent="-285750">
              <a:buSzPct val="100000"/>
              <a:buFont typeface="Arial"/>
              <a:buChar char="•"/>
            </a:pPr>
          </a:p>
          <a:p>
            <a:pPr marL="285750" indent="-285750">
              <a:buSzPct val="100000"/>
              <a:buFont typeface="Arial"/>
              <a:buChar char="•"/>
            </a:pPr>
            <a:r>
              <a:t>Jevnt over et bredere tilbud i HABU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lassholder for innhold 6" descr="Plassholder for innhold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103" y="356428"/>
            <a:ext cx="2103304" cy="21094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Plassholder for tekst 4"/>
          <p:cNvSpPr txBox="1"/>
          <p:nvPr>
            <p:ph type="body" sz="quarter" idx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/>
          <a:lstStyle/>
          <a:p>
            <a:pPr>
              <a:defRPr sz="1400">
                <a:solidFill>
                  <a:srgbClr val="FFFFFF"/>
                </a:solidFill>
              </a:defRPr>
            </a:pPr>
          </a:p>
        </p:txBody>
      </p:sp>
      <p:sp>
        <p:nvSpPr>
          <p:cNvPr id="206" name="Rektangel 7"/>
          <p:cNvSpPr txBox="1"/>
          <p:nvPr/>
        </p:nvSpPr>
        <p:spPr>
          <a:xfrm>
            <a:off x="3627861" y="1226461"/>
            <a:ext cx="5070945" cy="4422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buSzPct val="100000"/>
              <a:buChar char="-"/>
            </a:pPr>
            <a:r>
              <a:t>NAV</a:t>
            </a:r>
          </a:p>
          <a:p>
            <a:pPr lvl="1" marL="742950" indent="-285750">
              <a:buSzPct val="100000"/>
              <a:buChar char="-"/>
            </a:pPr>
            <a:r>
              <a:t>Forhøyet hjelpestønad</a:t>
            </a:r>
          </a:p>
          <a:p>
            <a:pPr lvl="1" marL="742950" indent="-285750">
              <a:buSzPct val="100000"/>
              <a:buChar char="-"/>
            </a:pPr>
            <a:r>
              <a:t>Omsorgspenger</a:t>
            </a:r>
          </a:p>
          <a:p>
            <a:pPr lvl="1" marL="742950" indent="-285750">
              <a:buSzPct val="100000"/>
              <a:buChar char="-"/>
            </a:pPr>
            <a:r>
              <a:t>Pleiepenger</a:t>
            </a:r>
          </a:p>
          <a:p>
            <a:pPr lvl="1" marL="742950" indent="-285750">
              <a:buSzPct val="100000"/>
              <a:buChar char="-"/>
            </a:pPr>
            <a:r>
              <a:t>Uføretrygd</a:t>
            </a:r>
          </a:p>
          <a:p>
            <a:pPr marL="285750" indent="-285750">
              <a:buSzPct val="100000"/>
              <a:buChar char="-"/>
            </a:pPr>
            <a:r>
              <a:t>Statsforvalter</a:t>
            </a:r>
          </a:p>
          <a:p>
            <a:pPr lvl="1" marL="742950" indent="-285750">
              <a:buSzPct val="100000"/>
              <a:buChar char="-"/>
            </a:pPr>
            <a:r>
              <a:t>Verge</a:t>
            </a:r>
          </a:p>
          <a:p>
            <a:pPr marL="285750" indent="-285750">
              <a:buSzPct val="100000"/>
              <a:buChar char="-"/>
            </a:pPr>
            <a:r>
              <a:t>HelseNorge</a:t>
            </a:r>
          </a:p>
          <a:p>
            <a:pPr lvl="1" marL="742950" indent="-285750">
              <a:buSzPct val="100000"/>
              <a:buChar char="-"/>
            </a:pPr>
            <a:r>
              <a:t>Tilgang  </a:t>
            </a:r>
          </a:p>
          <a:p>
            <a:pPr lvl="1" marL="742950" indent="-285750">
              <a:buSzPct val="100000"/>
              <a:buChar char="-"/>
            </a:pPr>
          </a:p>
          <a:p>
            <a:pPr lvl="1" marL="742950" indent="-285750">
              <a:buSzPct val="100000"/>
              <a:buChar char="-"/>
            </a:pPr>
          </a:p>
          <a:p>
            <a:pPr/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3" invalidUrl="" action="" tgtFrame="" tooltip="" history="1" highlightClick="0" endSnd="0"/>
              </a:rPr>
              <a:t>Endring 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3" invalidUrl="" action="" tgtFrame="" tooltip="" history="1" highlightClick="0" endSnd="0"/>
              </a:rPr>
              <a:t>i tjenester og ytelser ved fylte 18 år – 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3" invalidUrl="" action="" tgtFrame="" tooltip="" history="1" highlightClick="0" endSnd="0"/>
              </a:rPr>
              <a:t>Frambu</a:t>
            </a:r>
          </a:p>
          <a:p>
            <a:pPr lvl="1" marL="742950" indent="-285750">
              <a:buSzPct val="100000"/>
              <a:buChar char="-"/>
            </a:pPr>
          </a:p>
          <a:p>
            <a:pPr/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4" invalidUrl="" action="" tgtFrame="" tooltip="" history="1" highlightClick="0" endSnd="0"/>
              </a:rPr>
              <a:t>Skjema 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4" invalidUrl="" action="" tgtFrame="" tooltip="" history="1" highlightClick="0" endSnd="0"/>
              </a:rPr>
              <a:t>for fullmakt til 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4" invalidUrl="" action="" tgtFrame="" tooltip="" history="1" highlightClick="0" endSnd="0"/>
              </a:rPr>
              <a:t>Helsenorge</a:t>
            </a:r>
          </a:p>
        </p:txBody>
      </p:sp>
      <p:pic>
        <p:nvPicPr>
          <p:cNvPr id="207" name="Bilde 5" descr="Bild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2" descr="Picture 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182951" y="1226461"/>
            <a:ext cx="2286001" cy="20002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ssholder for tekst 4"/>
          <p:cNvSpPr txBox="1"/>
          <p:nvPr>
            <p:ph type="body" sz="quarter" idx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/>
          <a:lstStyle/>
          <a:p>
            <a:pPr>
              <a:defRPr sz="1400">
                <a:solidFill>
                  <a:srgbClr val="FFFFFF"/>
                </a:solidFill>
              </a:defRPr>
            </a:pPr>
          </a:p>
        </p:txBody>
      </p:sp>
      <p:grpSp>
        <p:nvGrpSpPr>
          <p:cNvPr id="213" name="Frihåndsform 7"/>
          <p:cNvGrpSpPr/>
          <p:nvPr/>
        </p:nvGrpSpPr>
        <p:grpSpPr>
          <a:xfrm>
            <a:off x="219499" y="227380"/>
            <a:ext cx="2087993" cy="2087993"/>
            <a:chOff x="0" y="0"/>
            <a:chExt cx="2087991" cy="2087991"/>
          </a:xfrm>
        </p:grpSpPr>
        <p:sp>
          <p:nvSpPr>
            <p:cNvPr id="211" name="Sirkel"/>
            <p:cNvSpPr/>
            <p:nvPr/>
          </p:nvSpPr>
          <p:spPr>
            <a:xfrm>
              <a:off x="-1" y="-1"/>
              <a:ext cx="2087993" cy="2087993"/>
            </a:xfrm>
            <a:prstGeom prst="ellipse">
              <a:avLst/>
            </a:prstGeom>
            <a:solidFill>
              <a:srgbClr val="FFFFFF"/>
            </a:solidFill>
            <a:ln w="19050" cap="flat">
              <a:solidFill>
                <a:srgbClr val="4D8AD7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</p:txBody>
        </p:sp>
        <p:sp>
          <p:nvSpPr>
            <p:cNvPr id="212" name="Skole…"/>
            <p:cNvSpPr txBox="1"/>
            <p:nvPr/>
          </p:nvSpPr>
          <p:spPr>
            <a:xfrm>
              <a:off x="9525" y="230585"/>
              <a:ext cx="2068941" cy="16268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28639" tIns="328639" rIns="328639" bIns="328639" numCol="1" anchor="ctr">
              <a:sp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Skole </a:t>
              </a: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 Dagtilbud</a:t>
              </a:r>
            </a:p>
          </p:txBody>
        </p:sp>
      </p:grpSp>
      <p:grpSp>
        <p:nvGrpSpPr>
          <p:cNvPr id="216" name="Frihåndsform 9"/>
          <p:cNvGrpSpPr/>
          <p:nvPr/>
        </p:nvGrpSpPr>
        <p:grpSpPr>
          <a:xfrm>
            <a:off x="2448498" y="227380"/>
            <a:ext cx="2087993" cy="2087993"/>
            <a:chOff x="0" y="0"/>
            <a:chExt cx="2087991" cy="2087991"/>
          </a:xfrm>
        </p:grpSpPr>
        <p:sp>
          <p:nvSpPr>
            <p:cNvPr id="214" name="Sirkel"/>
            <p:cNvSpPr/>
            <p:nvPr/>
          </p:nvSpPr>
          <p:spPr>
            <a:xfrm>
              <a:off x="-1" y="-1"/>
              <a:ext cx="2087993" cy="2087993"/>
            </a:xfrm>
            <a:prstGeom prst="ellipse">
              <a:avLst/>
            </a:prstGeom>
            <a:solidFill>
              <a:srgbClr val="FFFFFF"/>
            </a:solidFill>
            <a:ln w="19050" cap="flat">
              <a:solidFill>
                <a:srgbClr val="4D8AD7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</p:txBody>
        </p:sp>
        <p:sp>
          <p:nvSpPr>
            <p:cNvPr id="215" name="Foreldrehjem…"/>
            <p:cNvSpPr txBox="1"/>
            <p:nvPr/>
          </p:nvSpPr>
          <p:spPr>
            <a:xfrm>
              <a:off x="9525" y="230585"/>
              <a:ext cx="2068941" cy="16268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28639" tIns="328639" rIns="328639" bIns="328639" numCol="1" anchor="ctr">
              <a:sp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Foreldrehjem</a:t>
              </a: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Egen bolig?</a:t>
              </a:r>
            </a:p>
          </p:txBody>
        </p:sp>
      </p:grpSp>
      <p:sp>
        <p:nvSpPr>
          <p:cNvPr id="217" name="Pil ned 13"/>
          <p:cNvSpPr/>
          <p:nvPr/>
        </p:nvSpPr>
        <p:spPr>
          <a:xfrm>
            <a:off x="1191488" y="1127361"/>
            <a:ext cx="144017" cy="288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99C2F5"/>
          </a:solidFill>
          <a:ln w="12700">
            <a:solidFill>
              <a:srgbClr val="99C2F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220" name="Frihåndsform 15"/>
          <p:cNvGrpSpPr/>
          <p:nvPr/>
        </p:nvGrpSpPr>
        <p:grpSpPr>
          <a:xfrm>
            <a:off x="4677497" y="190031"/>
            <a:ext cx="2087993" cy="2162691"/>
            <a:chOff x="0" y="0"/>
            <a:chExt cx="2087991" cy="2162690"/>
          </a:xfrm>
        </p:grpSpPr>
        <p:sp>
          <p:nvSpPr>
            <p:cNvPr id="218" name="Sirkel"/>
            <p:cNvSpPr/>
            <p:nvPr/>
          </p:nvSpPr>
          <p:spPr>
            <a:xfrm>
              <a:off x="0" y="37349"/>
              <a:ext cx="2087992" cy="2087993"/>
            </a:xfrm>
            <a:prstGeom prst="ellipse">
              <a:avLst/>
            </a:prstGeom>
            <a:solidFill>
              <a:srgbClr val="FFFFFF"/>
            </a:solidFill>
            <a:ln w="19050" cap="flat">
              <a:solidFill>
                <a:srgbClr val="4D8AD7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</p:txBody>
        </p:sp>
        <p:sp>
          <p:nvSpPr>
            <p:cNvPr id="219" name="Kommune avd barn…"/>
            <p:cNvSpPr txBox="1"/>
            <p:nvPr/>
          </p:nvSpPr>
          <p:spPr>
            <a:xfrm>
              <a:off x="9525" y="0"/>
              <a:ext cx="2068942" cy="2162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28639" tIns="328639" rIns="328639" bIns="328639" numCol="1" anchor="ctr">
              <a:spAutoFit/>
            </a:bodyPr>
            <a:lstStyle/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Kommune avd barn </a:t>
              </a: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</a:p>
            <a:p>
              <a:pPr algn="ctr" defTabSz="800100">
                <a:lnSpc>
                  <a:spcPct val="90000"/>
                </a:lnSpc>
                <a:spcBef>
                  <a:spcPts val="700"/>
                </a:spcBef>
              </a:pPr>
              <a:r>
                <a:t> Kommune avd voksne</a:t>
              </a:r>
            </a:p>
          </p:txBody>
        </p:sp>
      </p:grpSp>
      <p:sp>
        <p:nvSpPr>
          <p:cNvPr id="221" name="Pil ned 16"/>
          <p:cNvSpPr/>
          <p:nvPr/>
        </p:nvSpPr>
        <p:spPr>
          <a:xfrm>
            <a:off x="5649486" y="1127361"/>
            <a:ext cx="144017" cy="288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99C2F5"/>
          </a:solidFill>
          <a:ln w="12700">
            <a:solidFill>
              <a:srgbClr val="99C2F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2" name="Pil ned 18"/>
          <p:cNvSpPr/>
          <p:nvPr/>
        </p:nvSpPr>
        <p:spPr>
          <a:xfrm>
            <a:off x="3420486" y="1127361"/>
            <a:ext cx="144017" cy="288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99C2F5"/>
          </a:solidFill>
          <a:ln w="12700">
            <a:solidFill>
              <a:srgbClr val="99C2F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3" name="TekstSylinder 20"/>
          <p:cNvSpPr txBox="1"/>
          <p:nvPr/>
        </p:nvSpPr>
        <p:spPr>
          <a:xfrm>
            <a:off x="1188692" y="3353515"/>
            <a:ext cx="10457614" cy="120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Char char="-"/>
            </a:pPr>
            <a:r>
              <a:t>Ta initiativ til å videreføre IP</a:t>
            </a:r>
          </a:p>
          <a:p>
            <a:pPr marL="285750" indent="-285750">
              <a:buSzPct val="100000"/>
              <a:buChar char="-"/>
            </a:pPr>
            <a:r>
              <a:t>Store endringer i ansvarsgruppe, spesielt når skolen er over</a:t>
            </a:r>
          </a:p>
          <a:p>
            <a:pPr marL="285750" indent="-285750">
              <a:buSzPct val="100000"/>
              <a:buChar char="-"/>
            </a:pPr>
            <a:r>
              <a:t>Planlegge bolig lang tid i forveien</a:t>
            </a:r>
          </a:p>
          <a:p>
            <a:pPr marL="285750" indent="-285750">
              <a:buSzPct val="100000"/>
              <a:buChar char="-"/>
            </a:pPr>
            <a:r>
              <a:t>Lettere hvis man er i forkant. </a:t>
            </a:r>
          </a:p>
        </p:txBody>
      </p:sp>
      <p:pic>
        <p:nvPicPr>
          <p:cNvPr id="224" name="Bilde 10" descr="Bild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Bilde 4" descr="Bilde 4"/>
          <p:cNvPicPr>
            <a:picLocks noChangeAspect="1"/>
          </p:cNvPicPr>
          <p:nvPr/>
        </p:nvPicPr>
        <p:blipFill>
          <a:blip r:embed="rId2">
            <a:extLst/>
          </a:blip>
          <a:srcRect l="0" t="0" r="0" b="2355"/>
          <a:stretch>
            <a:fillRect/>
          </a:stretch>
        </p:blipFill>
        <p:spPr>
          <a:xfrm>
            <a:off x="820054" y="763325"/>
            <a:ext cx="3509461" cy="4874556"/>
          </a:xfrm>
          <a:prstGeom prst="rect">
            <a:avLst/>
          </a:prstGeom>
          <a:ln>
            <a:solidFill>
              <a:srgbClr val="0D3475"/>
            </a:solidFill>
          </a:ln>
        </p:spPr>
      </p:pic>
      <p:pic>
        <p:nvPicPr>
          <p:cNvPr id="235" name="Bilde 6" descr="Bilde 6"/>
          <p:cNvPicPr>
            <a:picLocks noChangeAspect="1"/>
          </p:cNvPicPr>
          <p:nvPr/>
        </p:nvPicPr>
        <p:blipFill>
          <a:blip r:embed="rId3">
            <a:extLst/>
          </a:blip>
          <a:srcRect l="0" t="0" r="2122" b="5411"/>
          <a:stretch>
            <a:fillRect/>
          </a:stretch>
        </p:blipFill>
        <p:spPr>
          <a:xfrm>
            <a:off x="4378505" y="763325"/>
            <a:ext cx="3631450" cy="4874556"/>
          </a:xfrm>
          <a:prstGeom prst="rect">
            <a:avLst/>
          </a:prstGeom>
          <a:ln>
            <a:solidFill>
              <a:srgbClr val="0D3475"/>
            </a:solidFill>
          </a:ln>
        </p:spPr>
      </p:pic>
      <p:pic>
        <p:nvPicPr>
          <p:cNvPr id="236" name="Bilde 8" descr="Bild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28383" y="555929"/>
            <a:ext cx="2565622" cy="2412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Bilde 10" descr="Bild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428383" y="3200603"/>
            <a:ext cx="2704162" cy="2413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Bilde 5" descr="Bilde 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ktangel 3"/>
          <p:cNvSpPr txBox="1"/>
          <p:nvPr/>
        </p:nvSpPr>
        <p:spPr>
          <a:xfrm>
            <a:off x="797387" y="201478"/>
            <a:ext cx="10385416" cy="5959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/>
            </a:pPr>
            <a:r>
              <a:t>Momentliste for årlig helsesjekk (Modifisert fra NAKU): </a:t>
            </a:r>
          </a:p>
          <a:p>
            <a:pPr>
              <a:defRPr b="1"/>
            </a:pPr>
            <a:r>
              <a:t>Anamnese</a:t>
            </a:r>
            <a:r>
              <a:rPr b="0"/>
              <a:t> </a:t>
            </a:r>
            <a:endParaRPr b="0"/>
          </a:p>
          <a:p>
            <a:pPr marL="285750" indent="-285750">
              <a:buSzPct val="100000"/>
              <a:buChar char="-"/>
            </a:pPr>
            <a:r>
              <a:t>Medisinliste, obs interaksjoner! </a:t>
            </a:r>
          </a:p>
          <a:p>
            <a:pPr marL="285750" indent="-285750">
              <a:buSzPct val="100000"/>
              <a:buChar char="-"/>
            </a:pPr>
            <a:r>
              <a:t>Aktuelle helseplager/symptomer: syn og hørsel (obs ørevoks), hjerte‐ og lungesymptomer, fordøyelse, smerter, bevegelsesvansker </a:t>
            </a:r>
          </a:p>
          <a:p>
            <a:pPr marL="285750" indent="-285750">
              <a:buSzPct val="100000"/>
              <a:buChar char="-"/>
            </a:pPr>
            <a:r>
              <a:t>Mistanke om psykiatrisk sykdom? </a:t>
            </a:r>
          </a:p>
          <a:p>
            <a:pPr marL="285750" indent="-285750">
              <a:buSzPct val="100000"/>
              <a:buChar char="-"/>
            </a:pPr>
            <a:r>
              <a:t>Vekt (BMI) og kosthold, fysisk aktivitet </a:t>
            </a:r>
          </a:p>
          <a:p>
            <a:pPr marL="285750" indent="-285750">
              <a:buSzPct val="100000"/>
              <a:buChar char="-"/>
            </a:pPr>
            <a:r>
              <a:t>Tannhelse </a:t>
            </a:r>
          </a:p>
          <a:p>
            <a:pPr marL="285750" indent="-285750">
              <a:buSzPct val="100000"/>
              <a:buChar char="-"/>
            </a:pPr>
          </a:p>
          <a:p>
            <a:pPr>
              <a:defRPr b="1"/>
            </a:pPr>
            <a:r>
              <a:t>Vanlig klinisk undersøkelse</a:t>
            </a:r>
            <a:r>
              <a:rPr b="0"/>
              <a:t> </a:t>
            </a:r>
          </a:p>
          <a:p>
            <a:pPr/>
          </a:p>
          <a:p>
            <a:pPr>
              <a:defRPr b="1"/>
            </a:pPr>
            <a:r>
              <a:t>Supplerende undersøkelser</a:t>
            </a:r>
            <a:r>
              <a:rPr b="0"/>
              <a:t> </a:t>
            </a:r>
          </a:p>
          <a:p>
            <a:pPr marL="285750" indent="-285750">
              <a:buSzPct val="100000"/>
              <a:buChar char="-"/>
            </a:pPr>
            <a:r>
              <a:t>Urin stix </a:t>
            </a:r>
          </a:p>
          <a:p>
            <a:pPr marL="285750" indent="-285750">
              <a:buSzPct val="100000"/>
              <a:buChar char="-"/>
            </a:pPr>
            <a:r>
              <a:t>Blodprøver: fastende glukose, hematologi, SR, CRP, lever‐ og  nyrefunksjonsprøver, fritt T4, TSH, B12, folsyre, serumjern, ferritin, lipidstatus,  kalsium/fosfat, D‐vitamin</a:t>
            </a:r>
          </a:p>
          <a:p>
            <a:pPr marL="285750" indent="-285750">
              <a:buSzPct val="100000"/>
              <a:buChar char="-"/>
            </a:pPr>
            <a:r>
              <a:t>EKG (se etter forlenget QT-tid) </a:t>
            </a:r>
          </a:p>
          <a:p>
            <a:pPr marL="285750" indent="-285750">
              <a:buSzPct val="100000"/>
              <a:buChar char="-"/>
            </a:pPr>
          </a:p>
          <a:p>
            <a:pPr>
              <a:defRPr b="1"/>
            </a:pPr>
            <a:r>
              <a:t>Eventuelt </a:t>
            </a:r>
          </a:p>
          <a:p>
            <a:pPr marL="285750" indent="-285750">
              <a:buSzPct val="100000"/>
              <a:buChar char="-"/>
            </a:pPr>
            <a:r>
              <a:t>Henvise til spesialisthelsetjeneste/hjelpemiddelsentralen ved behov </a:t>
            </a:r>
          </a:p>
          <a:p>
            <a:pPr marL="285750" indent="-285750">
              <a:buSzPct val="100000"/>
              <a:buChar char="-"/>
            </a:pPr>
            <a:r>
              <a:t>Bentetthetsmåling</a:t>
            </a:r>
          </a:p>
        </p:txBody>
      </p:sp>
      <p:pic>
        <p:nvPicPr>
          <p:cNvPr id="247" name="Bilde 2" descr="Bild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Bilde 5" descr="Bild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Bilde 3" descr="Bild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Bilde 4" descr="Bild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164957" y="3154463"/>
            <a:ext cx="1417444" cy="25148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Bilde 3" descr="Bild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Bilde 3" descr="Bild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ssholder for tekst 1"/>
          <p:cNvSpPr txBox="1"/>
          <p:nvPr>
            <p:ph type="body" sz="quarter" idx="1"/>
          </p:nvPr>
        </p:nvSpPr>
        <p:spPr>
          <a:xfrm>
            <a:off x="449104" y="6443505"/>
            <a:ext cx="8952071" cy="28114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9" name="Bilde 2" descr="Bild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49" y="6304617"/>
            <a:ext cx="5027636" cy="5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-tema">
      <a:dk1>
        <a:srgbClr val="FFFFFF"/>
      </a:dk1>
      <a:lt1>
        <a:srgbClr val="00338D"/>
      </a:lt1>
      <a:dk2>
        <a:srgbClr val="A7A7A7"/>
      </a:dk2>
      <a:lt2>
        <a:srgbClr val="535353"/>
      </a:lt2>
      <a:accent1>
        <a:srgbClr val="00338D"/>
      </a:accent1>
      <a:accent2>
        <a:srgbClr val="5599EE"/>
      </a:accent2>
      <a:accent3>
        <a:srgbClr val="CCD6E8"/>
      </a:accent3>
      <a:accent4>
        <a:srgbClr val="7BA296"/>
      </a:accent4>
      <a:accent5>
        <a:srgbClr val="E4D478"/>
      </a:accent5>
      <a:accent6>
        <a:srgbClr val="F7C07F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338D"/>
      </a:accent1>
      <a:accent2>
        <a:srgbClr val="5599EE"/>
      </a:accent2>
      <a:accent3>
        <a:srgbClr val="CCD6E8"/>
      </a:accent3>
      <a:accent4>
        <a:srgbClr val="7BA296"/>
      </a:accent4>
      <a:accent5>
        <a:srgbClr val="E4D478"/>
      </a:accent5>
      <a:accent6>
        <a:srgbClr val="F7C07F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